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5" r:id="rId2"/>
    <p:sldId id="268" r:id="rId3"/>
    <p:sldId id="285" r:id="rId4"/>
    <p:sldId id="286" r:id="rId5"/>
    <p:sldId id="284" r:id="rId6"/>
    <p:sldId id="283" r:id="rId7"/>
    <p:sldId id="267" r:id="rId8"/>
    <p:sldId id="273" r:id="rId9"/>
    <p:sldId id="274" r:id="rId10"/>
    <p:sldId id="275" r:id="rId11"/>
    <p:sldId id="271" r:id="rId12"/>
    <p:sldId id="270" r:id="rId13"/>
    <p:sldId id="269" r:id="rId14"/>
    <p:sldId id="272" r:id="rId15"/>
    <p:sldId id="277" r:id="rId16"/>
    <p:sldId id="278" r:id="rId17"/>
    <p:sldId id="281" r:id="rId18"/>
    <p:sldId id="282" r:id="rId19"/>
    <p:sldId id="280" r:id="rId20"/>
    <p:sldId id="279" r:id="rId21"/>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58">
          <p15:clr>
            <a:srgbClr val="A4A3A4"/>
          </p15:clr>
        </p15:guide>
        <p15:guide id="2" pos="289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wa" initials="a" lastIdx="4" clrIdx="0">
    <p:extLst>
      <p:ext uri="{19B8F6BF-5375-455C-9EA6-DF929625EA0E}">
        <p15:presenceInfo xmlns:p15="http://schemas.microsoft.com/office/powerpoint/2012/main" userId="alek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6917" autoAdjust="0"/>
  </p:normalViewPr>
  <p:slideViewPr>
    <p:cSldViewPr snapToGrid="0">
      <p:cViewPr varScale="1">
        <p:scale>
          <a:sx n="102" d="100"/>
          <a:sy n="102" d="100"/>
        </p:scale>
        <p:origin x="1880" y="76"/>
      </p:cViewPr>
      <p:guideLst>
        <p:guide orient="horz" pos="2158"/>
        <p:guide pos="2891"/>
      </p:guideLst>
    </p:cSldViewPr>
  </p:slideViewPr>
  <p:notesTextViewPr>
    <p:cViewPr>
      <p:scale>
        <a:sx n="3" d="2"/>
        <a:sy n="3" d="2"/>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4" tIns="46147" rIns="92294" bIns="46147" rtlCol="0"/>
          <a:lstStyle>
            <a:lvl1pPr algn="l">
              <a:defRPr sz="1100"/>
            </a:lvl1pPr>
          </a:lstStyle>
          <a:p>
            <a:r>
              <a:rPr lang="en-US"/>
              <a:t>Danielson Framework for Teaching</a:t>
            </a:r>
          </a:p>
        </p:txBody>
      </p:sp>
      <p:sp>
        <p:nvSpPr>
          <p:cNvPr id="3" name="Date Placeholder 2"/>
          <p:cNvSpPr>
            <a:spLocks noGrp="1"/>
          </p:cNvSpPr>
          <p:nvPr>
            <p:ph type="dt" sz="quarter" idx="1"/>
          </p:nvPr>
        </p:nvSpPr>
        <p:spPr>
          <a:xfrm>
            <a:off x="3884613" y="0"/>
            <a:ext cx="2971800" cy="464820"/>
          </a:xfrm>
          <a:prstGeom prst="rect">
            <a:avLst/>
          </a:prstGeom>
        </p:spPr>
        <p:txBody>
          <a:bodyPr vert="horz" lIns="92294" tIns="46147" rIns="92294" bIns="46147" rtlCol="0"/>
          <a:lstStyle>
            <a:lvl1pPr algn="r">
              <a:defRPr sz="1100"/>
            </a:lvl1pPr>
          </a:lstStyle>
          <a:p>
            <a:r>
              <a:rPr lang="en-US"/>
              <a:t>2/6/2016</a:t>
            </a:r>
          </a:p>
        </p:txBody>
      </p:sp>
      <p:sp>
        <p:nvSpPr>
          <p:cNvPr id="4" name="Footer Placeholder 3"/>
          <p:cNvSpPr>
            <a:spLocks noGrp="1"/>
          </p:cNvSpPr>
          <p:nvPr>
            <p:ph type="ftr" sz="quarter" idx="2"/>
          </p:nvPr>
        </p:nvSpPr>
        <p:spPr>
          <a:xfrm>
            <a:off x="0" y="8829967"/>
            <a:ext cx="2971800" cy="464820"/>
          </a:xfrm>
          <a:prstGeom prst="rect">
            <a:avLst/>
          </a:prstGeom>
        </p:spPr>
        <p:txBody>
          <a:bodyPr vert="horz" lIns="92294" tIns="46147" rIns="92294" bIns="46147" rtlCol="0" anchor="b"/>
          <a:lstStyle>
            <a:lvl1pPr algn="l">
              <a:defRPr sz="1100"/>
            </a:lvl1pPr>
          </a:lstStyle>
          <a:p>
            <a:r>
              <a:rPr lang="en-US"/>
              <a:t>Pacific Coast Research Conference, Coronado, CA</a:t>
            </a: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294" tIns="46147" rIns="92294" bIns="46147" rtlCol="0" anchor="b"/>
          <a:lstStyle>
            <a:lvl1pPr algn="r">
              <a:defRPr sz="1100"/>
            </a:lvl1pPr>
          </a:lstStyle>
          <a:p>
            <a:fld id="{3E79A158-5639-48D9-B40D-A7B5CB3C680E}" type="slidenum">
              <a:rPr lang="en-US" smtClean="0"/>
              <a:t>‹#›</a:t>
            </a:fld>
            <a:endParaRPr lang="en-US"/>
          </a:p>
        </p:txBody>
      </p:sp>
    </p:spTree>
    <p:extLst>
      <p:ext uri="{BB962C8B-B14F-4D97-AF65-F5344CB8AC3E}">
        <p14:creationId xmlns:p14="http://schemas.microsoft.com/office/powerpoint/2010/main" val="68748469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2" cy="465138"/>
          </a:xfrm>
          <a:prstGeom prst="rect">
            <a:avLst/>
          </a:prstGeom>
        </p:spPr>
        <p:txBody>
          <a:bodyPr vert="horz" lIns="90573" tIns="45286" rIns="90573" bIns="45286" rtlCol="0"/>
          <a:lstStyle>
            <a:lvl1pPr algn="l">
              <a:defRPr sz="1100"/>
            </a:lvl1pPr>
          </a:lstStyle>
          <a:p>
            <a:r>
              <a:rPr lang="en-US"/>
              <a:t>Danielson Framework for Teaching</a:t>
            </a:r>
          </a:p>
        </p:txBody>
      </p:sp>
      <p:sp>
        <p:nvSpPr>
          <p:cNvPr id="3" name="Date Placeholder 2"/>
          <p:cNvSpPr>
            <a:spLocks noGrp="1"/>
          </p:cNvSpPr>
          <p:nvPr>
            <p:ph type="dt" idx="1"/>
          </p:nvPr>
        </p:nvSpPr>
        <p:spPr>
          <a:xfrm>
            <a:off x="3884027" y="0"/>
            <a:ext cx="2972422" cy="465138"/>
          </a:xfrm>
          <a:prstGeom prst="rect">
            <a:avLst/>
          </a:prstGeom>
        </p:spPr>
        <p:txBody>
          <a:bodyPr vert="horz" lIns="90573" tIns="45286" rIns="90573" bIns="45286" rtlCol="0"/>
          <a:lstStyle>
            <a:lvl1pPr algn="r">
              <a:defRPr sz="1100"/>
            </a:lvl1pPr>
          </a:lstStyle>
          <a:p>
            <a:r>
              <a:rPr lang="en-US"/>
              <a:t>2/6/2016</a:t>
            </a:r>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0573" tIns="45286" rIns="90573" bIns="45286" rtlCol="0" anchor="ctr"/>
          <a:lstStyle/>
          <a:p>
            <a:endParaRPr lang="en-US"/>
          </a:p>
        </p:txBody>
      </p:sp>
      <p:sp>
        <p:nvSpPr>
          <p:cNvPr id="5" name="Notes Placeholder 4"/>
          <p:cNvSpPr>
            <a:spLocks noGrp="1"/>
          </p:cNvSpPr>
          <p:nvPr>
            <p:ph type="body" sz="quarter" idx="3"/>
          </p:nvPr>
        </p:nvSpPr>
        <p:spPr>
          <a:xfrm>
            <a:off x="686422" y="4416426"/>
            <a:ext cx="5485158" cy="4183063"/>
          </a:xfrm>
          <a:prstGeom prst="rect">
            <a:avLst/>
          </a:prstGeom>
        </p:spPr>
        <p:txBody>
          <a:bodyPr vert="horz" lIns="90573" tIns="45286" rIns="90573" bIns="45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2422" cy="465138"/>
          </a:xfrm>
          <a:prstGeom prst="rect">
            <a:avLst/>
          </a:prstGeom>
        </p:spPr>
        <p:txBody>
          <a:bodyPr vert="horz" lIns="90573" tIns="45286" rIns="90573" bIns="45286" rtlCol="0" anchor="b"/>
          <a:lstStyle>
            <a:lvl1pPr algn="l">
              <a:defRPr sz="1100"/>
            </a:lvl1pPr>
          </a:lstStyle>
          <a:p>
            <a:r>
              <a:rPr lang="en-US"/>
              <a:t>Pacific Coast Research Conference, Coronado, CA</a:t>
            </a:r>
          </a:p>
        </p:txBody>
      </p:sp>
      <p:sp>
        <p:nvSpPr>
          <p:cNvPr id="7" name="Slide Number Placeholder 6"/>
          <p:cNvSpPr>
            <a:spLocks noGrp="1"/>
          </p:cNvSpPr>
          <p:nvPr>
            <p:ph type="sldNum" sz="quarter" idx="5"/>
          </p:nvPr>
        </p:nvSpPr>
        <p:spPr>
          <a:xfrm>
            <a:off x="3884027" y="8829675"/>
            <a:ext cx="2972422" cy="465138"/>
          </a:xfrm>
          <a:prstGeom prst="rect">
            <a:avLst/>
          </a:prstGeom>
        </p:spPr>
        <p:txBody>
          <a:bodyPr vert="horz" lIns="90573" tIns="45286" rIns="90573" bIns="45286" rtlCol="0" anchor="b"/>
          <a:lstStyle>
            <a:lvl1pPr algn="r">
              <a:defRPr sz="1100"/>
            </a:lvl1pPr>
          </a:lstStyle>
          <a:p>
            <a:fld id="{5684FB4E-0CB8-4A50-963D-674B7B7E1720}" type="slidenum">
              <a:rPr lang="en-US" smtClean="0"/>
              <a:t>‹#›</a:t>
            </a:fld>
            <a:endParaRPr lang="en-US"/>
          </a:p>
        </p:txBody>
      </p:sp>
    </p:spTree>
    <p:extLst>
      <p:ext uri="{BB962C8B-B14F-4D97-AF65-F5344CB8AC3E}">
        <p14:creationId xmlns:p14="http://schemas.microsoft.com/office/powerpoint/2010/main" val="277331479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Danielson Framework for Teaching</a:t>
            </a:r>
          </a:p>
        </p:txBody>
      </p:sp>
      <p:sp>
        <p:nvSpPr>
          <p:cNvPr id="5" name="Date Placeholder 4"/>
          <p:cNvSpPr>
            <a:spLocks noGrp="1"/>
          </p:cNvSpPr>
          <p:nvPr>
            <p:ph type="dt" idx="1"/>
          </p:nvPr>
        </p:nvSpPr>
        <p:spPr/>
        <p:txBody>
          <a:bodyPr/>
          <a:lstStyle/>
          <a:p>
            <a:r>
              <a:rPr lang="en-US"/>
              <a:t>2/6/2016</a:t>
            </a:r>
          </a:p>
        </p:txBody>
      </p:sp>
      <p:sp>
        <p:nvSpPr>
          <p:cNvPr id="6" name="Footer Placeholder 5"/>
          <p:cNvSpPr>
            <a:spLocks noGrp="1"/>
          </p:cNvSpPr>
          <p:nvPr>
            <p:ph type="ftr" sz="quarter" idx="4"/>
          </p:nvPr>
        </p:nvSpPr>
        <p:spPr/>
        <p:txBody>
          <a:bodyPr/>
          <a:lstStyle/>
          <a:p>
            <a:r>
              <a:rPr lang="en-US"/>
              <a:t>Pacific Coast Research Conference, Coronado, CA</a:t>
            </a:r>
          </a:p>
        </p:txBody>
      </p:sp>
      <p:sp>
        <p:nvSpPr>
          <p:cNvPr id="7" name="Slide Number Placeholder 6"/>
          <p:cNvSpPr>
            <a:spLocks noGrp="1"/>
          </p:cNvSpPr>
          <p:nvPr>
            <p:ph type="sldNum" sz="quarter" idx="5"/>
          </p:nvPr>
        </p:nvSpPr>
        <p:spPr/>
        <p:txBody>
          <a:bodyPr/>
          <a:lstStyle/>
          <a:p>
            <a:fld id="{5684FB4E-0CB8-4A50-963D-674B7B7E1720}" type="slidenum">
              <a:rPr lang="en-US" smtClean="0"/>
              <a:t>1</a:t>
            </a:fld>
            <a:endParaRPr lang="en-US"/>
          </a:p>
        </p:txBody>
      </p:sp>
    </p:spTree>
    <p:extLst>
      <p:ext uri="{BB962C8B-B14F-4D97-AF65-F5344CB8AC3E}">
        <p14:creationId xmlns:p14="http://schemas.microsoft.com/office/powerpoint/2010/main" val="36853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a:t>Danielson Framework for Teaching</a:t>
            </a:r>
          </a:p>
        </p:txBody>
      </p:sp>
      <p:sp>
        <p:nvSpPr>
          <p:cNvPr id="5" name="Date Placeholder 4"/>
          <p:cNvSpPr>
            <a:spLocks noGrp="1"/>
          </p:cNvSpPr>
          <p:nvPr>
            <p:ph type="dt" idx="11"/>
          </p:nvPr>
        </p:nvSpPr>
        <p:spPr/>
        <p:txBody>
          <a:bodyPr/>
          <a:lstStyle/>
          <a:p>
            <a:r>
              <a:rPr lang="en-US"/>
              <a:t>2/6/2016</a:t>
            </a:r>
          </a:p>
        </p:txBody>
      </p:sp>
      <p:sp>
        <p:nvSpPr>
          <p:cNvPr id="6" name="Footer Placeholder 5"/>
          <p:cNvSpPr>
            <a:spLocks noGrp="1"/>
          </p:cNvSpPr>
          <p:nvPr>
            <p:ph type="ftr" sz="quarter" idx="12"/>
          </p:nvPr>
        </p:nvSpPr>
        <p:spPr/>
        <p:txBody>
          <a:bodyPr/>
          <a:lstStyle/>
          <a:p>
            <a:r>
              <a:rPr lang="en-US"/>
              <a:t>Pacific Coast Research Conference, Coronado, CA</a:t>
            </a:r>
          </a:p>
        </p:txBody>
      </p:sp>
      <p:sp>
        <p:nvSpPr>
          <p:cNvPr id="7" name="Slide Number Placeholder 6"/>
          <p:cNvSpPr>
            <a:spLocks noGrp="1"/>
          </p:cNvSpPr>
          <p:nvPr>
            <p:ph type="sldNum" sz="quarter" idx="13"/>
          </p:nvPr>
        </p:nvSpPr>
        <p:spPr/>
        <p:txBody>
          <a:bodyPr/>
          <a:lstStyle/>
          <a:p>
            <a:fld id="{5684FB4E-0CB8-4A50-963D-674B7B7E1720}" type="slidenum">
              <a:rPr lang="en-US" smtClean="0"/>
              <a:t>7</a:t>
            </a:fld>
            <a:endParaRPr lang="en-US"/>
          </a:p>
        </p:txBody>
      </p:sp>
    </p:spTree>
    <p:extLst>
      <p:ext uri="{BB962C8B-B14F-4D97-AF65-F5344CB8AC3E}">
        <p14:creationId xmlns:p14="http://schemas.microsoft.com/office/powerpoint/2010/main" val="163307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a:t>Danielson Framework for Teaching</a:t>
            </a:r>
          </a:p>
        </p:txBody>
      </p:sp>
      <p:sp>
        <p:nvSpPr>
          <p:cNvPr id="5" name="Date Placeholder 4"/>
          <p:cNvSpPr>
            <a:spLocks noGrp="1"/>
          </p:cNvSpPr>
          <p:nvPr>
            <p:ph type="dt" idx="11"/>
          </p:nvPr>
        </p:nvSpPr>
        <p:spPr/>
        <p:txBody>
          <a:bodyPr/>
          <a:lstStyle/>
          <a:p>
            <a:r>
              <a:rPr lang="en-US"/>
              <a:t>2/6/2016</a:t>
            </a:r>
          </a:p>
        </p:txBody>
      </p:sp>
      <p:sp>
        <p:nvSpPr>
          <p:cNvPr id="6" name="Footer Placeholder 5"/>
          <p:cNvSpPr>
            <a:spLocks noGrp="1"/>
          </p:cNvSpPr>
          <p:nvPr>
            <p:ph type="ftr" sz="quarter" idx="12"/>
          </p:nvPr>
        </p:nvSpPr>
        <p:spPr/>
        <p:txBody>
          <a:bodyPr/>
          <a:lstStyle/>
          <a:p>
            <a:r>
              <a:rPr lang="en-US"/>
              <a:t>Pacific Coast Research Conference, Coronado, CA</a:t>
            </a:r>
          </a:p>
        </p:txBody>
      </p:sp>
      <p:sp>
        <p:nvSpPr>
          <p:cNvPr id="7" name="Slide Number Placeholder 6"/>
          <p:cNvSpPr>
            <a:spLocks noGrp="1"/>
          </p:cNvSpPr>
          <p:nvPr>
            <p:ph type="sldNum" sz="quarter" idx="13"/>
          </p:nvPr>
        </p:nvSpPr>
        <p:spPr/>
        <p:txBody>
          <a:bodyPr/>
          <a:lstStyle/>
          <a:p>
            <a:fld id="{5684FB4E-0CB8-4A50-963D-674B7B7E1720}" type="slidenum">
              <a:rPr lang="en-US" smtClean="0"/>
              <a:t>11</a:t>
            </a:fld>
            <a:endParaRPr lang="en-US"/>
          </a:p>
        </p:txBody>
      </p:sp>
    </p:spTree>
    <p:extLst>
      <p:ext uri="{BB962C8B-B14F-4D97-AF65-F5344CB8AC3E}">
        <p14:creationId xmlns:p14="http://schemas.microsoft.com/office/powerpoint/2010/main" val="147335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a:t>Danielson Framework for Teaching</a:t>
            </a:r>
          </a:p>
        </p:txBody>
      </p:sp>
      <p:sp>
        <p:nvSpPr>
          <p:cNvPr id="5" name="Date Placeholder 4"/>
          <p:cNvSpPr>
            <a:spLocks noGrp="1"/>
          </p:cNvSpPr>
          <p:nvPr>
            <p:ph type="dt" idx="11"/>
          </p:nvPr>
        </p:nvSpPr>
        <p:spPr/>
        <p:txBody>
          <a:bodyPr/>
          <a:lstStyle/>
          <a:p>
            <a:r>
              <a:rPr lang="en-US"/>
              <a:t>2/6/2016</a:t>
            </a:r>
          </a:p>
        </p:txBody>
      </p:sp>
      <p:sp>
        <p:nvSpPr>
          <p:cNvPr id="6" name="Footer Placeholder 5"/>
          <p:cNvSpPr>
            <a:spLocks noGrp="1"/>
          </p:cNvSpPr>
          <p:nvPr>
            <p:ph type="ftr" sz="quarter" idx="12"/>
          </p:nvPr>
        </p:nvSpPr>
        <p:spPr/>
        <p:txBody>
          <a:bodyPr/>
          <a:lstStyle/>
          <a:p>
            <a:r>
              <a:rPr lang="en-US"/>
              <a:t>Pacific Coast Research Conference, Coronado, CA</a:t>
            </a:r>
          </a:p>
        </p:txBody>
      </p:sp>
      <p:sp>
        <p:nvSpPr>
          <p:cNvPr id="7" name="Slide Number Placeholder 6"/>
          <p:cNvSpPr>
            <a:spLocks noGrp="1"/>
          </p:cNvSpPr>
          <p:nvPr>
            <p:ph type="sldNum" sz="quarter" idx="13"/>
          </p:nvPr>
        </p:nvSpPr>
        <p:spPr/>
        <p:txBody>
          <a:bodyPr/>
          <a:lstStyle/>
          <a:p>
            <a:fld id="{5684FB4E-0CB8-4A50-963D-674B7B7E1720}" type="slidenum">
              <a:rPr lang="en-US" smtClean="0"/>
              <a:t>12</a:t>
            </a:fld>
            <a:endParaRPr lang="en-US"/>
          </a:p>
        </p:txBody>
      </p:sp>
    </p:spTree>
    <p:extLst>
      <p:ext uri="{BB962C8B-B14F-4D97-AF65-F5344CB8AC3E}">
        <p14:creationId xmlns:p14="http://schemas.microsoft.com/office/powerpoint/2010/main" val="189238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RU_SIG_ST_PMS186_100K.eps"/>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96875" y="352425"/>
            <a:ext cx="2832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8149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5CA99C0-6856-4648-B71D-28D25FBEC7A1}" type="slidenum">
              <a:rPr lang="en-US"/>
              <a:pPr>
                <a:defRPr/>
              </a:pPr>
              <a:t>‹#›</a:t>
            </a:fld>
            <a:endParaRPr lang="en-US"/>
          </a:p>
        </p:txBody>
      </p:sp>
    </p:spTree>
    <p:extLst>
      <p:ext uri="{BB962C8B-B14F-4D97-AF65-F5344CB8AC3E}">
        <p14:creationId xmlns:p14="http://schemas.microsoft.com/office/powerpoint/2010/main" val="357363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4FC41F-0C94-C042-B3C3-923597687189}" type="slidenum">
              <a:rPr lang="en-US"/>
              <a:pPr>
                <a:defRPr/>
              </a:pPr>
              <a:t>‹#›</a:t>
            </a:fld>
            <a:endParaRPr lang="en-US"/>
          </a:p>
        </p:txBody>
      </p:sp>
    </p:spTree>
    <p:extLst>
      <p:ext uri="{BB962C8B-B14F-4D97-AF65-F5344CB8AC3E}">
        <p14:creationId xmlns:p14="http://schemas.microsoft.com/office/powerpoint/2010/main" val="70460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AE71A66-C5E3-5A47-946A-B61AF455DD22}" type="slidenum">
              <a:rPr lang="en-US"/>
              <a:pPr>
                <a:defRPr/>
              </a:pPr>
              <a:t>‹#›</a:t>
            </a:fld>
            <a:endParaRPr lang="en-US"/>
          </a:p>
        </p:txBody>
      </p:sp>
    </p:spTree>
    <p:extLst>
      <p:ext uri="{BB962C8B-B14F-4D97-AF65-F5344CB8AC3E}">
        <p14:creationId xmlns:p14="http://schemas.microsoft.com/office/powerpoint/2010/main" val="358065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20FD9DE-9BBF-CA42-95A2-3D4D4D583716}" type="slidenum">
              <a:rPr lang="en-US"/>
              <a:pPr>
                <a:defRPr/>
              </a:pPr>
              <a:t>‹#›</a:t>
            </a:fld>
            <a:endParaRPr lang="en-US"/>
          </a:p>
        </p:txBody>
      </p:sp>
    </p:spTree>
    <p:extLst>
      <p:ext uri="{BB962C8B-B14F-4D97-AF65-F5344CB8AC3E}">
        <p14:creationId xmlns:p14="http://schemas.microsoft.com/office/powerpoint/2010/main" val="7270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327AFDCE-1A01-7443-A269-65BB0A8F4921}" type="slidenum">
              <a:rPr lang="en-US"/>
              <a:pPr>
                <a:defRPr/>
              </a:pPr>
              <a:t>‹#›</a:t>
            </a:fld>
            <a:endParaRPr lang="en-US"/>
          </a:p>
        </p:txBody>
      </p:sp>
    </p:spTree>
    <p:extLst>
      <p:ext uri="{BB962C8B-B14F-4D97-AF65-F5344CB8AC3E}">
        <p14:creationId xmlns:p14="http://schemas.microsoft.com/office/powerpoint/2010/main" val="69884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FACE245F-E23F-1645-AD84-B60DE70D30D6}" type="slidenum">
              <a:rPr lang="en-US"/>
              <a:pPr>
                <a:defRPr/>
              </a:pPr>
              <a:t>‹#›</a:t>
            </a:fld>
            <a:endParaRPr lang="en-US"/>
          </a:p>
        </p:txBody>
      </p:sp>
    </p:spTree>
    <p:extLst>
      <p:ext uri="{BB962C8B-B14F-4D97-AF65-F5344CB8AC3E}">
        <p14:creationId xmlns:p14="http://schemas.microsoft.com/office/powerpoint/2010/main" val="21529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BAEB5F4-2CD3-8E4C-A685-9D3768E45768}" type="slidenum">
              <a:rPr lang="en-US"/>
              <a:pPr>
                <a:defRPr/>
              </a:pPr>
              <a:t>‹#›</a:t>
            </a:fld>
            <a:endParaRPr lang="en-US"/>
          </a:p>
        </p:txBody>
      </p:sp>
    </p:spTree>
    <p:extLst>
      <p:ext uri="{BB962C8B-B14F-4D97-AF65-F5344CB8AC3E}">
        <p14:creationId xmlns:p14="http://schemas.microsoft.com/office/powerpoint/2010/main" val="356999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607AFAF-E701-1D49-B33B-A47F6202C1B6}" type="slidenum">
              <a:rPr lang="en-US"/>
              <a:pPr>
                <a:defRPr/>
              </a:pPr>
              <a:t>‹#›</a:t>
            </a:fld>
            <a:endParaRPr lang="en-US"/>
          </a:p>
        </p:txBody>
      </p:sp>
    </p:spTree>
    <p:extLst>
      <p:ext uri="{BB962C8B-B14F-4D97-AF65-F5344CB8AC3E}">
        <p14:creationId xmlns:p14="http://schemas.microsoft.com/office/powerpoint/2010/main" val="413029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8F6B58-3872-B146-9D57-142A8E0DEE1F}" type="slidenum">
              <a:rPr lang="en-US"/>
              <a:pPr>
                <a:defRPr/>
              </a:pPr>
              <a:t>‹#›</a:t>
            </a:fld>
            <a:endParaRPr lang="en-US"/>
          </a:p>
        </p:txBody>
      </p:sp>
    </p:spTree>
    <p:extLst>
      <p:ext uri="{BB962C8B-B14F-4D97-AF65-F5344CB8AC3E}">
        <p14:creationId xmlns:p14="http://schemas.microsoft.com/office/powerpoint/2010/main" val="243032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01DD79B-CC90-584C-9978-5F3638369709}" type="slidenum">
              <a:rPr lang="en-US"/>
              <a:pPr>
                <a:defRPr/>
              </a:pPr>
              <a:t>‹#›</a:t>
            </a:fld>
            <a:endParaRPr lang="en-US"/>
          </a:p>
        </p:txBody>
      </p:sp>
    </p:spTree>
    <p:extLst>
      <p:ext uri="{BB962C8B-B14F-4D97-AF65-F5344CB8AC3E}">
        <p14:creationId xmlns:p14="http://schemas.microsoft.com/office/powerpoint/2010/main" val="179990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RU_LOGOTYPE_PMS186.eps"/>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87350" y="142875"/>
            <a:ext cx="1430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cs typeface="Geneva" charset="0"/>
              </a:defRPr>
            </a:lvl1pPr>
          </a:lstStyle>
          <a:p>
            <a:pPr>
              <a:defRPr/>
            </a:pPr>
            <a:fld id="{A43B07CD-0D0F-2242-A2A1-6A1210CD92C5}" type="slidenum">
              <a:rPr lang="en-US"/>
              <a:pPr>
                <a:defRPr/>
              </a:pPr>
              <a:t>‹#›</a:t>
            </a:fld>
            <a:endParaRPr lang="en-US"/>
          </a:p>
        </p:txBody>
      </p:sp>
      <p:sp>
        <p:nvSpPr>
          <p:cNvPr id="2" name="Text Box 9"/>
          <p:cNvSpPr txBox="1">
            <a:spLocks noChangeArrowheads="1"/>
          </p:cNvSpPr>
          <p:nvPr/>
        </p:nvSpPr>
        <p:spPr bwMode="auto">
          <a:xfrm>
            <a:off x="457199" y="6248400"/>
            <a:ext cx="53021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spcBef>
                <a:spcPct val="50000"/>
              </a:spcBef>
              <a:defRPr/>
            </a:pPr>
            <a:r>
              <a:rPr lang="en-US" sz="1400" dirty="0">
                <a:solidFill>
                  <a:srgbClr val="5F5F5F"/>
                </a:solidFill>
              </a:rPr>
              <a:t>Graduate School o</a:t>
            </a:r>
            <a:r>
              <a:rPr lang="en-US" sz="1400" baseline="0" dirty="0">
                <a:solidFill>
                  <a:srgbClr val="5F5F5F"/>
                </a:solidFill>
              </a:rPr>
              <a:t>f Applied and Professional Psychology</a:t>
            </a:r>
            <a:endParaRPr lang="en-US" sz="1400" dirty="0">
              <a:solidFill>
                <a:srgbClr val="5F5F5F"/>
              </a:solidFill>
            </a:endParaRP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sapp.rutgers.edu/grants-office/find-funding-opportunit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esearch.rutgers.edu/researcher-support/research-and-sponsored-programs/proposal-and-submission-preparation/deadlin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search.rutgers.edu/node/336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66E219-9F15-B749-9FEA-818E8404181A}"/>
              </a:ext>
            </a:extLst>
          </p:cNvPr>
          <p:cNvSpPr>
            <a:spLocks noGrp="1"/>
          </p:cNvSpPr>
          <p:nvPr>
            <p:ph type="ctrTitle"/>
          </p:nvPr>
        </p:nvSpPr>
        <p:spPr>
          <a:xfrm>
            <a:off x="263047" y="2130425"/>
            <a:ext cx="8260915" cy="2297526"/>
          </a:xfrm>
        </p:spPr>
        <p:txBody>
          <a:bodyPr/>
          <a:lstStyle/>
          <a:p>
            <a:r>
              <a:rPr lang="en-US" i="1" dirty="0"/>
              <a:t/>
            </a:r>
            <a:br>
              <a:rPr lang="en-US" i="1" dirty="0"/>
            </a:br>
            <a:r>
              <a:rPr lang="en-US" i="1" dirty="0"/>
              <a:t/>
            </a:r>
            <a:br>
              <a:rPr lang="en-US" i="1" dirty="0"/>
            </a:br>
            <a:endParaRPr lang="en-US" b="1" dirty="0"/>
          </a:p>
        </p:txBody>
      </p:sp>
      <p:sp>
        <p:nvSpPr>
          <p:cNvPr id="2" name="Subtitle 1"/>
          <p:cNvSpPr>
            <a:spLocks noGrp="1"/>
          </p:cNvSpPr>
          <p:nvPr>
            <p:ph type="subTitle" idx="1"/>
          </p:nvPr>
        </p:nvSpPr>
        <p:spPr>
          <a:xfrm>
            <a:off x="883085" y="1960323"/>
            <a:ext cx="6889315" cy="3678477"/>
          </a:xfrm>
        </p:spPr>
        <p:txBody>
          <a:bodyPr/>
          <a:lstStyle/>
          <a:p>
            <a:endParaRPr lang="en-US" dirty="0"/>
          </a:p>
          <a:p>
            <a:r>
              <a:rPr lang="en-US" b="1" dirty="0"/>
              <a:t>GSAPP Grant Supports and Policies:</a:t>
            </a:r>
          </a:p>
          <a:p>
            <a:endParaRPr lang="en-US" b="1" dirty="0"/>
          </a:p>
          <a:p>
            <a:r>
              <a:rPr lang="en-US" b="1" dirty="0"/>
              <a:t>We are here to support your research, innovations and scholarship! </a:t>
            </a:r>
          </a:p>
          <a:p>
            <a:endParaRPr lang="en-US" b="1" dirty="0"/>
          </a:p>
          <a:p>
            <a:r>
              <a:rPr lang="en-US" b="1" dirty="0"/>
              <a:t>Webinar </a:t>
            </a:r>
          </a:p>
          <a:p>
            <a:endParaRPr lang="en-US" b="1" dirty="0" smtClean="0"/>
          </a:p>
          <a:p>
            <a:r>
              <a:rPr lang="en-US" b="1" dirty="0" smtClean="0"/>
              <a:t>March 14 2022</a:t>
            </a:r>
            <a:endParaRPr lang="en-US" b="1" dirty="0"/>
          </a:p>
        </p:txBody>
      </p:sp>
    </p:spTree>
    <p:extLst>
      <p:ext uri="{BB962C8B-B14F-4D97-AF65-F5344CB8AC3E}">
        <p14:creationId xmlns:p14="http://schemas.microsoft.com/office/powerpoint/2010/main" val="4275758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59981"/>
          </a:xfrm>
        </p:spPr>
        <p:txBody>
          <a:bodyPr/>
          <a:lstStyle/>
          <a:p>
            <a:r>
              <a:rPr lang="en-US" b="1" dirty="0"/>
              <a:t>Deadlines </a:t>
            </a:r>
          </a:p>
        </p:txBody>
      </p:sp>
      <p:sp>
        <p:nvSpPr>
          <p:cNvPr id="3" name="Content Placeholder 2"/>
          <p:cNvSpPr>
            <a:spLocks noGrp="1"/>
          </p:cNvSpPr>
          <p:nvPr>
            <p:ph idx="1"/>
          </p:nvPr>
        </p:nvSpPr>
        <p:spPr>
          <a:xfrm>
            <a:off x="457200" y="1169581"/>
            <a:ext cx="8229600" cy="4888319"/>
          </a:xfrm>
        </p:spPr>
        <p:txBody>
          <a:bodyPr/>
          <a:lstStyle/>
          <a:p>
            <a:pPr marL="0" indent="0">
              <a:buNone/>
            </a:pPr>
            <a:r>
              <a:rPr lang="en-US" b="1" dirty="0"/>
              <a:t>Two (2) Business Day Deadline:</a:t>
            </a:r>
          </a:p>
          <a:p>
            <a:pPr lvl="0"/>
            <a:r>
              <a:rPr lang="en-US" dirty="0"/>
              <a:t>Completed electronic Conflict of Interest disclosure (</a:t>
            </a:r>
            <a:r>
              <a:rPr lang="en-US" dirty="0" err="1"/>
              <a:t>eCOI</a:t>
            </a:r>
            <a:r>
              <a:rPr lang="en-US" dirty="0"/>
              <a:t>): For all Investigators, a disclosure must be on file and active (submitted within the last 12 months) at the time of proposal submission. A new disclosure is not required.</a:t>
            </a:r>
          </a:p>
          <a:p>
            <a:r>
              <a:rPr lang="en-US" dirty="0"/>
              <a:t>Final Science, which may include:</a:t>
            </a:r>
            <a:br>
              <a:rPr lang="en-US" dirty="0"/>
            </a:br>
            <a:r>
              <a:rPr lang="en-US" dirty="0"/>
              <a:t>- Project Summary/Abstract</a:t>
            </a:r>
            <a:br>
              <a:rPr lang="en-US" dirty="0"/>
            </a:br>
            <a:r>
              <a:rPr lang="en-US" dirty="0"/>
              <a:t>- Project Narrative</a:t>
            </a:r>
            <a:br>
              <a:rPr lang="en-US" dirty="0"/>
            </a:br>
            <a:r>
              <a:rPr lang="en-US" dirty="0"/>
              <a:t>- Bibliography &amp; References Cited</a:t>
            </a:r>
            <a:br>
              <a:rPr lang="en-US" dirty="0"/>
            </a:br>
            <a:r>
              <a:rPr lang="en-US" dirty="0"/>
              <a:t>- Facilities &amp; Other Resources</a:t>
            </a:r>
            <a:br>
              <a:rPr lang="en-US" dirty="0"/>
            </a:br>
            <a:r>
              <a:rPr lang="en-US" dirty="0"/>
              <a:t>- Specific Aims</a:t>
            </a:r>
            <a:br>
              <a:rPr lang="en-US" dirty="0"/>
            </a:br>
            <a:r>
              <a:rPr lang="en-US" dirty="0"/>
              <a:t>- Research Strategy</a:t>
            </a:r>
            <a:br>
              <a:rPr lang="en-US" dirty="0"/>
            </a:br>
            <a:r>
              <a:rPr lang="en-US" dirty="0"/>
              <a:t>- Resource Sharing Plan(s)</a:t>
            </a:r>
            <a:br>
              <a:rPr lang="en-US" dirty="0"/>
            </a:br>
            <a:r>
              <a:rPr lang="en-US" dirty="0"/>
              <a:t>- Other, as required by the Sponsor</a:t>
            </a:r>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10</a:t>
            </a:fld>
            <a:endParaRPr lang="en-US"/>
          </a:p>
        </p:txBody>
      </p:sp>
      <p:pic>
        <p:nvPicPr>
          <p:cNvPr id="5" name="Picture 2" descr="EA, ED &amp; Regular College Application Deadlines 2020-2021 | Stoodnt">
            <a:extLst>
              <a:ext uri="{FF2B5EF4-FFF2-40B4-BE49-F238E27FC236}">
                <a16:creationId xmlns:a16="http://schemas.microsoft.com/office/drawing/2014/main" id="{144F0C24-6DA9-406E-AC7C-BF79DD5015B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77068" y="3242240"/>
            <a:ext cx="3309732" cy="173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9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312"/>
            <a:ext cx="8229600" cy="593727"/>
          </a:xfrm>
        </p:spPr>
        <p:txBody>
          <a:bodyPr/>
          <a:lstStyle/>
          <a:p>
            <a:pPr algn="ctr"/>
            <a:r>
              <a:rPr lang="en-US" b="1" dirty="0"/>
              <a:t>       Pre Award Communications </a:t>
            </a:r>
          </a:p>
        </p:txBody>
      </p:sp>
      <p:sp>
        <p:nvSpPr>
          <p:cNvPr id="3" name="Content Placeholder 2"/>
          <p:cNvSpPr>
            <a:spLocks noGrp="1"/>
          </p:cNvSpPr>
          <p:nvPr>
            <p:ph idx="1"/>
          </p:nvPr>
        </p:nvSpPr>
        <p:spPr>
          <a:xfrm>
            <a:off x="263047" y="744039"/>
            <a:ext cx="8574065" cy="5631710"/>
          </a:xfrm>
        </p:spPr>
        <p:txBody>
          <a:bodyPr/>
          <a:lstStyle/>
          <a:p>
            <a:r>
              <a:rPr lang="en-US" dirty="0"/>
              <a:t>Grants office understands that PIs will make revisions to the final narrative and appendices up until the grant deadline.  PIs will communicate via email with the grants office (Jayshree).  </a:t>
            </a:r>
          </a:p>
          <a:p>
            <a:endParaRPr lang="en-US" dirty="0"/>
          </a:p>
          <a:p>
            <a:pPr marL="0" indent="0">
              <a:buNone/>
            </a:pPr>
            <a:r>
              <a:rPr lang="en-US" b="1" i="1" dirty="0"/>
              <a:t>Communications</a:t>
            </a:r>
            <a:r>
              <a:rPr lang="en-US" dirty="0"/>
              <a:t> </a:t>
            </a:r>
          </a:p>
          <a:p>
            <a:pPr marL="0" indent="0">
              <a:buNone/>
            </a:pPr>
            <a:r>
              <a:rPr lang="en-US" dirty="0"/>
              <a:t>Grants office (Jayshree) will communicate </a:t>
            </a:r>
            <a:r>
              <a:rPr lang="en-US" u="sng" dirty="0"/>
              <a:t>directly with RSP representative</a:t>
            </a:r>
            <a:r>
              <a:rPr lang="en-US" dirty="0"/>
              <a:t> (2 business days before deadline) on their completion of their final narrative revisions and uploading of final documents.  After PIs approve, the RSP representative will submit the final grant package to the funder. </a:t>
            </a:r>
          </a:p>
          <a:p>
            <a:pPr marL="0" indent="0">
              <a:buNone/>
            </a:pPr>
            <a:endParaRPr lang="en-US" dirty="0"/>
          </a:p>
          <a:p>
            <a:pPr marL="0" indent="0">
              <a:buNone/>
            </a:pPr>
            <a:r>
              <a:rPr lang="en-US" dirty="0"/>
              <a:t>Grants that requires submission via sponsor electronic system, such as NSF </a:t>
            </a:r>
            <a:r>
              <a:rPr lang="en-US" dirty="0" err="1"/>
              <a:t>Fastlane</a:t>
            </a:r>
            <a:r>
              <a:rPr lang="en-US" dirty="0"/>
              <a:t>, Proposal Central, or via foundation portal. If the system permits, RSP/Grants office should be given access.</a:t>
            </a:r>
          </a:p>
          <a:p>
            <a:pPr marL="0" indent="0">
              <a:buNone/>
            </a:pPr>
            <a:endParaRPr lang="en-US" dirty="0"/>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11</a:t>
            </a:fld>
            <a:endParaRPr lang="en-US"/>
          </a:p>
        </p:txBody>
      </p:sp>
    </p:spTree>
    <p:extLst>
      <p:ext uri="{BB962C8B-B14F-4D97-AF65-F5344CB8AC3E}">
        <p14:creationId xmlns:p14="http://schemas.microsoft.com/office/powerpoint/2010/main" val="1255539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96"/>
            <a:ext cx="8229600" cy="524833"/>
          </a:xfrm>
        </p:spPr>
        <p:txBody>
          <a:bodyPr/>
          <a:lstStyle/>
          <a:p>
            <a:pPr algn="ctr"/>
            <a:r>
              <a:rPr lang="en-US" b="1" dirty="0"/>
              <a:t>       Pre Award Budget</a:t>
            </a:r>
          </a:p>
        </p:txBody>
      </p:sp>
      <p:sp>
        <p:nvSpPr>
          <p:cNvPr id="3" name="Content Placeholder 2"/>
          <p:cNvSpPr>
            <a:spLocks noGrp="1"/>
          </p:cNvSpPr>
          <p:nvPr>
            <p:ph idx="1"/>
          </p:nvPr>
        </p:nvSpPr>
        <p:spPr>
          <a:xfrm>
            <a:off x="263047" y="744039"/>
            <a:ext cx="8574065" cy="5631710"/>
          </a:xfrm>
        </p:spPr>
        <p:txBody>
          <a:bodyPr/>
          <a:lstStyle/>
          <a:p>
            <a:r>
              <a:rPr lang="en-US" sz="2000" b="1" dirty="0"/>
              <a:t>GSAPP Budget Approval</a:t>
            </a:r>
            <a:r>
              <a:rPr lang="en-US" sz="2000" dirty="0"/>
              <a:t>: Proposal budget must be submitted for approval to the GSAPP Business Office 10 days prior to submission deadline.</a:t>
            </a:r>
          </a:p>
          <a:p>
            <a:r>
              <a:rPr lang="en-US" sz="2000" b="1" dirty="0"/>
              <a:t>Budget and Budget Justification</a:t>
            </a:r>
            <a:r>
              <a:rPr lang="en-US" sz="2000" dirty="0"/>
              <a:t>: Grants Office will provide assistance.</a:t>
            </a:r>
          </a:p>
          <a:p>
            <a:r>
              <a:rPr lang="en-US" sz="2000" b="1" dirty="0"/>
              <a:t>Indirect Cost </a:t>
            </a:r>
            <a:r>
              <a:rPr lang="en-US" sz="2000" dirty="0"/>
              <a:t>is determined as per the agreement between Rutgers University-NB and the federal government, sponsor guidelines, and university policy.</a:t>
            </a:r>
          </a:p>
          <a:p>
            <a:pPr marL="0" indent="0">
              <a:buNone/>
            </a:pPr>
            <a:endParaRPr lang="en-US" sz="2000" dirty="0"/>
          </a:p>
          <a:p>
            <a:r>
              <a:rPr lang="en-US" sz="2000" b="1" u="sng" dirty="0"/>
              <a:t>GSAPP F&amp;A policy</a:t>
            </a:r>
            <a:r>
              <a:rPr lang="en-US" sz="2000" dirty="0"/>
              <a:t>: Any proposal with F&amp;A less than the On Campus negotiated rate of 57% will require the Deans approval. The approval request are required at least 15 business days prior to submission deadline. Each proposal will be evaluated on an individual basis. </a:t>
            </a:r>
          </a:p>
          <a:p>
            <a:r>
              <a:rPr lang="en-US" sz="2000" dirty="0"/>
              <a:t> 	Proposals that allow budgeting support for the grants office (e.g., 5% to full salary support) are required to do so. Budgeting for grant office support may not apply to small grants such a foundation grants or federal and/or state grants that do </a:t>
            </a:r>
            <a:r>
              <a:rPr lang="en-US" sz="2000" u="sng" dirty="0"/>
              <a:t>not permit business support</a:t>
            </a:r>
            <a:r>
              <a:rPr lang="en-US" sz="2000" dirty="0"/>
              <a:t>.  </a:t>
            </a:r>
          </a:p>
          <a:p>
            <a:pPr marL="0" indent="0">
              <a:buNone/>
            </a:pPr>
            <a:endParaRPr lang="en-US" dirty="0"/>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12</a:t>
            </a:fld>
            <a:endParaRPr lang="en-US"/>
          </a:p>
        </p:txBody>
      </p:sp>
    </p:spTree>
    <p:extLst>
      <p:ext uri="{BB962C8B-B14F-4D97-AF65-F5344CB8AC3E}">
        <p14:creationId xmlns:p14="http://schemas.microsoft.com/office/powerpoint/2010/main" val="1962569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7408"/>
          </a:xfrm>
        </p:spPr>
        <p:txBody>
          <a:bodyPr/>
          <a:lstStyle/>
          <a:p>
            <a:pPr algn="ctr"/>
            <a:r>
              <a:rPr lang="en-US" b="1" dirty="0"/>
              <a:t> Pre Award Budget</a:t>
            </a:r>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13</a:t>
            </a:fld>
            <a:endParaRPr lang="en-US"/>
          </a:p>
        </p:txBody>
      </p:sp>
      <p:sp>
        <p:nvSpPr>
          <p:cNvPr id="6" name="Content Placeholder 5"/>
          <p:cNvSpPr>
            <a:spLocks noGrp="1"/>
          </p:cNvSpPr>
          <p:nvPr>
            <p:ph idx="1"/>
          </p:nvPr>
        </p:nvSpPr>
        <p:spPr>
          <a:xfrm>
            <a:off x="325677" y="722334"/>
            <a:ext cx="8267178" cy="5940088"/>
          </a:xfrm>
          <a:prstGeom prst="rect">
            <a:avLst/>
          </a:prstGeom>
        </p:spPr>
        <p:txBody>
          <a:bodyPr wrap="square">
            <a:spAutoFit/>
          </a:bodyPr>
          <a:lstStyle/>
          <a:p>
            <a:pPr marL="0" marR="123190">
              <a:spcBef>
                <a:spcPts val="0"/>
              </a:spcBef>
              <a:spcAft>
                <a:spcPts val="0"/>
              </a:spcAft>
            </a:pPr>
            <a:r>
              <a:rPr lang="en-US" sz="1800" b="1" dirty="0"/>
              <a:t>Sub Award documentation: </a:t>
            </a:r>
            <a:r>
              <a:rPr lang="en-US" sz="1800" dirty="0"/>
              <a:t>PI must provide </a:t>
            </a:r>
            <a:r>
              <a:rPr lang="en-US" sz="1800" dirty="0" err="1"/>
              <a:t>subaward</a:t>
            </a:r>
            <a:r>
              <a:rPr lang="en-US" sz="1800" dirty="0"/>
              <a:t> institution contact information to enable the grants office to coordinate the submission and internal compliance documents required by ORSP. The </a:t>
            </a:r>
            <a:r>
              <a:rPr lang="en-US" sz="1800" dirty="0" err="1"/>
              <a:t>subaward</a:t>
            </a:r>
            <a:r>
              <a:rPr lang="en-US" sz="1800" dirty="0"/>
              <a:t> institution is responsible to submit a budget as per the sponsor guideline and in the required budget format.</a:t>
            </a:r>
          </a:p>
          <a:p>
            <a:pPr marL="0" marR="123190">
              <a:spcBef>
                <a:spcPts val="0"/>
              </a:spcBef>
              <a:spcAft>
                <a:spcPts val="0"/>
              </a:spcAft>
            </a:pPr>
            <a:endParaRPr lang="en-US" sz="1800" b="1" spc="-5" dirty="0">
              <a:latin typeface="Calibri" panose="020F0502020204030204" pitchFamily="34" charset="0"/>
              <a:ea typeface="Calibri" panose="020F0502020204030204" pitchFamily="34" charset="0"/>
              <a:cs typeface="Calibri" panose="020F0502020204030204" pitchFamily="34" charset="0"/>
            </a:endParaRPr>
          </a:p>
          <a:p>
            <a:pPr marL="0" marR="123190">
              <a:spcBef>
                <a:spcPts val="0"/>
              </a:spcBef>
              <a:spcAft>
                <a:spcPts val="0"/>
              </a:spcAft>
            </a:pPr>
            <a:r>
              <a:rPr lang="en-US" sz="1800" b="1" spc="-5" dirty="0">
                <a:latin typeface="Calibri" panose="020F0502020204030204" pitchFamily="34" charset="0"/>
                <a:ea typeface="Calibri" panose="020F0502020204030204" pitchFamily="34" charset="0"/>
                <a:cs typeface="Calibri" panose="020F0502020204030204" pitchFamily="34" charset="0"/>
              </a:rPr>
              <a:t>Just‐In</a:t>
            </a:r>
            <a:r>
              <a:rPr lang="en-US" sz="1800" b="1" spc="-25" dirty="0">
                <a:latin typeface="Calibri" panose="020F0502020204030204" pitchFamily="34" charset="0"/>
                <a:ea typeface="Calibri" panose="020F0502020204030204" pitchFamily="34" charset="0"/>
                <a:cs typeface="Calibri" panose="020F0502020204030204" pitchFamily="34" charset="0"/>
              </a:rPr>
              <a:t> </a:t>
            </a:r>
            <a:r>
              <a:rPr lang="en-US" sz="1800" b="1" spc="-5" dirty="0">
                <a:latin typeface="Calibri" panose="020F0502020204030204" pitchFamily="34" charset="0"/>
                <a:ea typeface="Calibri" panose="020F0502020204030204" pitchFamily="34" charset="0"/>
                <a:cs typeface="Calibri" panose="020F0502020204030204" pitchFamily="34" charset="0"/>
              </a:rPr>
              <a:t>time:</a:t>
            </a:r>
            <a:r>
              <a:rPr lang="en-US" sz="1800" b="1" spc="205" dirty="0">
                <a:latin typeface="Calibri" panose="020F0502020204030204" pitchFamily="34" charset="0"/>
                <a:ea typeface="Calibri" panose="020F0502020204030204" pitchFamily="34" charset="0"/>
                <a:cs typeface="Calibri" panose="020F0502020204030204" pitchFamily="34"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The</a:t>
            </a:r>
            <a:r>
              <a:rPr lang="en-US" sz="1800" spc="-2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Grants</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office</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will</a:t>
            </a:r>
            <a:r>
              <a:rPr lang="en-US" sz="1800" spc="-2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work</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with</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the</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PI</a:t>
            </a:r>
            <a:r>
              <a:rPr lang="en-US" sz="1800" spc="-1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and</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ORSP</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in</a:t>
            </a:r>
            <a:r>
              <a:rPr lang="en-US" sz="1800" spc="-2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gathering</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the</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Just</a:t>
            </a:r>
            <a:r>
              <a:rPr lang="en-US" sz="1800" spc="-5" dirty="0">
                <a:latin typeface="Calibri" panose="020F0502020204030204" pitchFamily="34" charset="0"/>
                <a:ea typeface="Calibri" panose="020F0502020204030204" pitchFamily="34" charset="0"/>
                <a:cs typeface="Calibri" panose="020F0502020204030204" pitchFamily="34" charset="0"/>
              </a:rPr>
              <a:t>‐</a:t>
            </a:r>
            <a:r>
              <a:rPr lang="en-US" sz="1800" spc="-5" dirty="0">
                <a:latin typeface="Calibri" panose="020F0502020204030204" pitchFamily="34" charset="0"/>
                <a:ea typeface="Calibri" panose="020F0502020204030204" pitchFamily="34" charset="0"/>
                <a:cs typeface="Times New Roman" panose="02020603050405020304" pitchFamily="18" charset="0"/>
              </a:rPr>
              <a:t>In</a:t>
            </a:r>
            <a:r>
              <a:rPr lang="en-US" sz="1800" spc="-2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Time</a:t>
            </a:r>
            <a:r>
              <a:rPr lang="en-US" sz="1800" spc="20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documentation</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or</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any</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other</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sponsor</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requested</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documents,</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once</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the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PI</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has</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initiated</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the</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request.</a:t>
            </a:r>
            <a:r>
              <a:rPr lang="en-US" sz="1800" spc="185"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Since</a:t>
            </a:r>
            <a:r>
              <a:rPr lang="en-US" sz="1800" spc="16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these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documents</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are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uploaded</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into</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the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PI’s</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err="1">
                <a:latin typeface="Calibri" panose="020F0502020204030204" pitchFamily="34" charset="0"/>
                <a:ea typeface="Calibri" panose="020F0502020204030204" pitchFamily="34" charset="0"/>
                <a:cs typeface="Times New Roman" panose="02020603050405020304" pitchFamily="18" charset="0"/>
              </a:rPr>
              <a:t>eRA</a:t>
            </a:r>
            <a:r>
              <a:rPr lang="en-US" sz="1800" spc="-5" dirty="0">
                <a:latin typeface="Calibri" panose="020F0502020204030204" pitchFamily="34" charset="0"/>
                <a:ea typeface="Calibri" panose="020F0502020204030204" pitchFamily="34" charset="0"/>
                <a:cs typeface="Calibri" panose="020F0502020204030204" pitchFamily="34" charset="0"/>
              </a:rPr>
              <a:t>‐</a:t>
            </a:r>
            <a:r>
              <a:rPr lang="en-US" sz="1800" spc="-5" dirty="0">
                <a:latin typeface="Calibri" panose="020F0502020204030204" pitchFamily="34" charset="0"/>
                <a:ea typeface="Calibri" panose="020F0502020204030204" pitchFamily="34" charset="0"/>
                <a:cs typeface="Times New Roman" panose="02020603050405020304" pitchFamily="18" charset="0"/>
              </a:rPr>
              <a:t>Commons</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or</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NSF</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err="1">
                <a:latin typeface="Calibri" panose="020F0502020204030204" pitchFamily="34" charset="0"/>
                <a:ea typeface="Calibri" panose="020F0502020204030204" pitchFamily="34" charset="0"/>
                <a:cs typeface="Times New Roman" panose="02020603050405020304" pitchFamily="18" charset="0"/>
              </a:rPr>
              <a:t>Fastlane</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account</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and</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are</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time</a:t>
            </a:r>
            <a:r>
              <a:rPr lang="en-US" sz="1800" spc="28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sensitive,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the</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PI,</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ORSP</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and</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Grants</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Office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will</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work</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in</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unison</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to</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submit</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these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documents.</a:t>
            </a:r>
          </a:p>
          <a:p>
            <a:pPr marL="0" marR="12319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123190">
              <a:spcBef>
                <a:spcPts val="0"/>
              </a:spcBef>
              <a:spcAft>
                <a:spcPts val="0"/>
              </a:spcAft>
            </a:pPr>
            <a:r>
              <a:rPr lang="en-US" sz="1800" b="1" spc="-5" dirty="0">
                <a:latin typeface="Calibri" panose="020F0502020204030204" pitchFamily="34" charset="0"/>
                <a:ea typeface="Calibri" panose="020F0502020204030204" pitchFamily="34" charset="0"/>
                <a:cs typeface="Times New Roman" panose="02020603050405020304" pitchFamily="18" charset="0"/>
              </a:rPr>
              <a:t>Cost</a:t>
            </a:r>
            <a:r>
              <a:rPr lang="en-US" sz="1800" b="1" spc="-30" dirty="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Share</a:t>
            </a:r>
            <a:r>
              <a:rPr lang="en-US" sz="1800" b="1" spc="-4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is</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determined</a:t>
            </a:r>
            <a:r>
              <a:rPr lang="en-US" sz="1800" spc="-2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as</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per</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sponsor</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guideline.</a:t>
            </a:r>
            <a:r>
              <a:rPr lang="en-US" sz="1800" spc="19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Cost sharing can include financial obligations (GSAPP funds) </a:t>
            </a:r>
            <a:r>
              <a:rPr lang="en-US" sz="1800" b="1" u="sng" dirty="0">
                <a:latin typeface="Calibri" panose="020F0502020204030204" pitchFamily="34" charset="0"/>
                <a:ea typeface="Calibri" panose="020F0502020204030204" pitchFamily="34" charset="0"/>
                <a:cs typeface="Times New Roman" panose="02020603050405020304" pitchFamily="18" charset="0"/>
              </a:rPr>
              <a:t>or</a:t>
            </a:r>
            <a:r>
              <a:rPr lang="en-US" sz="1800" dirty="0">
                <a:latin typeface="Calibri" panose="020F0502020204030204" pitchFamily="34" charset="0"/>
                <a:ea typeface="Calibri" panose="020F0502020204030204" pitchFamily="34" charset="0"/>
                <a:cs typeface="Times New Roman" panose="02020603050405020304" pitchFamily="18" charset="0"/>
              </a:rPr>
              <a:t> in kind effort/resources (e.g., 12.5% effort course release, student support – 1</a:t>
            </a:r>
            <a:r>
              <a:rPr lang="en-US" sz="1800" baseline="30000" dirty="0">
                <a:latin typeface="Calibri" panose="020F0502020204030204" pitchFamily="34" charset="0"/>
                <a:ea typeface="Calibri" panose="020F0502020204030204" pitchFamily="34" charset="0"/>
                <a:cs typeface="Times New Roman" panose="02020603050405020304" pitchFamily="18" charset="0"/>
              </a:rPr>
              <a:t>st</a:t>
            </a:r>
            <a:r>
              <a:rPr lang="en-US" sz="1800" dirty="0">
                <a:latin typeface="Calibri" panose="020F0502020204030204" pitchFamily="34" charset="0"/>
                <a:ea typeface="Calibri" panose="020F0502020204030204" pitchFamily="34" charset="0"/>
                <a:cs typeface="Times New Roman" panose="02020603050405020304" pitchFamily="18" charset="0"/>
              </a:rPr>
              <a:t> year fellow).  Cost sharing must receive prior approval from the Dean. </a:t>
            </a:r>
          </a:p>
          <a:p>
            <a:pPr marL="0" marR="12319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latin typeface="Calibri" panose="020F0502020204030204" pitchFamily="34" charset="0"/>
                <a:ea typeface="Calibri" panose="020F0502020204030204" pitchFamily="34" charset="0"/>
                <a:cs typeface="Calibri" panose="020F0502020204030204" pitchFamily="34" charset="0"/>
              </a:rPr>
              <a:t>Course</a:t>
            </a:r>
            <a:r>
              <a:rPr lang="en-US" sz="1800" b="1" spc="-40" dirty="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buy‐out:</a:t>
            </a:r>
            <a:r>
              <a:rPr lang="en-US" sz="1800" b="1" spc="-4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One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course</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buy</a:t>
            </a:r>
            <a:r>
              <a:rPr lang="en-US" sz="1800" spc="-5" dirty="0">
                <a:latin typeface="Calibri" panose="020F0502020204030204" pitchFamily="34" charset="0"/>
                <a:ea typeface="Calibri" panose="020F0502020204030204" pitchFamily="34" charset="0"/>
                <a:cs typeface="Calibri" panose="020F0502020204030204" pitchFamily="34" charset="0"/>
              </a:rPr>
              <a:t>‐</a:t>
            </a:r>
            <a:r>
              <a:rPr lang="en-US" sz="1800" spc="-5" dirty="0">
                <a:latin typeface="Calibri" panose="020F0502020204030204" pitchFamily="34" charset="0"/>
                <a:ea typeface="Calibri" panose="020F0502020204030204" pitchFamily="34" charset="0"/>
                <a:cs typeface="Times New Roman" panose="02020603050405020304" pitchFamily="18" charset="0"/>
              </a:rPr>
              <a:t>out</a:t>
            </a:r>
            <a:r>
              <a:rPr lang="en-US" sz="1800" spc="-30" dirty="0">
                <a:latin typeface="Calibri" panose="020F0502020204030204" pitchFamily="34" charset="0"/>
                <a:ea typeface="Calibri" panose="020F0502020204030204" pitchFamily="34" charset="0"/>
                <a:cs typeface="Times New Roman" panose="02020603050405020304" pitchFamily="18" charset="0"/>
              </a:rPr>
              <a:t> (12.5 percent of faculty base salaries plus percentage of University fringe/benefits) </a:t>
            </a:r>
            <a:r>
              <a:rPr lang="en-US" sz="1800" spc="-5" dirty="0">
                <a:latin typeface="Calibri" panose="020F0502020204030204" pitchFamily="34" charset="0"/>
                <a:ea typeface="Calibri" panose="020F0502020204030204" pitchFamily="34" charset="0"/>
                <a:cs typeface="Times New Roman" panose="02020603050405020304" pitchFamily="18" charset="0"/>
              </a:rPr>
              <a:t>need</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written</a:t>
            </a:r>
            <a:r>
              <a:rPr lang="en-US" sz="1800" spc="-3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approval</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from</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spc="-5" dirty="0">
                <a:latin typeface="Calibri" panose="020F0502020204030204" pitchFamily="34" charset="0"/>
                <a:ea typeface="Calibri" panose="020F0502020204030204" pitchFamily="34" charset="0"/>
                <a:cs typeface="Times New Roman" panose="02020603050405020304" pitchFamily="18" charset="0"/>
              </a:rPr>
              <a:t>the</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Department</a:t>
            </a:r>
            <a:r>
              <a:rPr lang="en-US" sz="1800" spc="-4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Chair</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and</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the</a:t>
            </a:r>
            <a:r>
              <a:rPr lang="en-US" sz="1800" spc="-35"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Dean.</a:t>
            </a:r>
          </a:p>
          <a:p>
            <a:pPr marL="0" marR="146685"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2949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2381"/>
            <a:ext cx="8229600" cy="5345519"/>
          </a:xfrm>
        </p:spPr>
        <p:txBody>
          <a:bodyPr/>
          <a:lstStyle/>
          <a:p>
            <a:pPr marL="0" indent="0">
              <a:buNone/>
            </a:pPr>
            <a:endParaRPr lang="en-US" sz="2400" dirty="0">
              <a:latin typeface="Calibri" panose="020F0502020204030204" pitchFamily="34" charset="0"/>
              <a:cs typeface="Times New Roman" panose="02020603050405020304" pitchFamily="18" charset="0"/>
            </a:endParaRPr>
          </a:p>
          <a:p>
            <a:pPr marL="0" marR="0">
              <a:spcBef>
                <a:spcPts val="0"/>
              </a:spcBef>
              <a:spcAft>
                <a:spcPts val="0"/>
              </a:spcAft>
            </a:pPr>
            <a:r>
              <a:rPr lang="en-US" sz="2400" b="1" spc="-5" dirty="0">
                <a:latin typeface="Calibri" panose="020F0502020204030204" pitchFamily="34" charset="0"/>
                <a:ea typeface="Calibri" panose="020F0502020204030204" pitchFamily="34" charset="0"/>
                <a:cs typeface="Calibri" panose="020F0502020204030204" pitchFamily="34" charset="0"/>
              </a:rPr>
              <a:t>Non‐science</a:t>
            </a:r>
            <a:r>
              <a:rPr lang="en-US" sz="2400" b="1" spc="-35"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documents:</a:t>
            </a:r>
            <a:r>
              <a:rPr lang="en-US" sz="2400" b="1" spc="-30" dirty="0">
                <a:latin typeface="Calibri" panose="020F0502020204030204" pitchFamily="34" charset="0"/>
                <a:ea typeface="Calibri" panose="020F0502020204030204" pitchFamily="34" charset="0"/>
                <a:cs typeface="Calibri" panose="020F0502020204030204" pitchFamily="34" charset="0"/>
              </a:rPr>
              <a:t> </a:t>
            </a:r>
            <a:r>
              <a:rPr lang="en-US" sz="2400" spc="-5" dirty="0">
                <a:latin typeface="Calibri" panose="020F0502020204030204" pitchFamily="34" charset="0"/>
                <a:ea typeface="Calibri" panose="020F0502020204030204" pitchFamily="34" charset="0"/>
                <a:cs typeface="Calibri" panose="020F0502020204030204" pitchFamily="34" charset="0"/>
              </a:rPr>
              <a:t>Grants</a:t>
            </a:r>
            <a:r>
              <a:rPr lang="en-US" sz="2400" spc="-30" dirty="0">
                <a:latin typeface="Calibri" panose="020F0502020204030204" pitchFamily="34" charset="0"/>
                <a:ea typeface="Calibri" panose="020F0502020204030204" pitchFamily="34" charset="0"/>
                <a:cs typeface="Calibri" panose="020F0502020204030204" pitchFamily="34" charset="0"/>
              </a:rPr>
              <a:t> </a:t>
            </a:r>
            <a:r>
              <a:rPr lang="en-US" sz="2400" spc="-5" dirty="0">
                <a:latin typeface="Calibri" panose="020F0502020204030204" pitchFamily="34" charset="0"/>
                <a:ea typeface="Calibri" panose="020F0502020204030204" pitchFamily="34" charset="0"/>
                <a:cs typeface="Calibri" panose="020F0502020204030204" pitchFamily="34" charset="0"/>
              </a:rPr>
              <a:t>office</a:t>
            </a:r>
            <a:r>
              <a:rPr lang="en-US" sz="2400" spc="-3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will</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provide</a:t>
            </a:r>
            <a:r>
              <a:rPr lang="en-US" sz="2400" spc="-25" dirty="0">
                <a:latin typeface="Calibri" panose="020F0502020204030204" pitchFamily="34" charset="0"/>
                <a:ea typeface="Calibri" panose="020F0502020204030204" pitchFamily="34" charset="0"/>
                <a:cs typeface="Calibri" panose="020F0502020204030204" pitchFamily="34" charset="0"/>
              </a:rPr>
              <a:t> </a:t>
            </a:r>
            <a:r>
              <a:rPr lang="en-US" sz="2400" spc="-5" dirty="0">
                <a:latin typeface="Calibri" panose="020F0502020204030204" pitchFamily="34" charset="0"/>
                <a:ea typeface="Calibri" panose="020F0502020204030204" pitchFamily="34" charset="0"/>
                <a:cs typeface="Calibri" panose="020F0502020204030204" pitchFamily="34" charset="0"/>
              </a:rPr>
              <a:t>guidance</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regarding</a:t>
            </a:r>
            <a:r>
              <a:rPr lang="en-US" sz="2400" spc="-4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format</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and</a:t>
            </a:r>
            <a:r>
              <a:rPr lang="en-US" sz="2400" spc="-35" dirty="0">
                <a:latin typeface="Calibri" panose="020F0502020204030204" pitchFamily="34" charset="0"/>
                <a:ea typeface="Calibri" panose="020F0502020204030204" pitchFamily="34" charset="0"/>
                <a:cs typeface="Calibri" panose="020F0502020204030204" pitchFamily="34" charset="0"/>
              </a:rPr>
              <a:t> </a:t>
            </a:r>
            <a:r>
              <a:rPr lang="en-US" sz="2400" spc="-5" dirty="0">
                <a:latin typeface="Calibri" panose="020F0502020204030204" pitchFamily="34" charset="0"/>
                <a:ea typeface="Calibri" panose="020F0502020204030204" pitchFamily="34" charset="0"/>
                <a:cs typeface="Calibri" panose="020F0502020204030204" pitchFamily="34" charset="0"/>
              </a:rPr>
              <a:t>page</a:t>
            </a:r>
            <a:r>
              <a:rPr lang="en-US" sz="2400" spc="-30" dirty="0">
                <a:latin typeface="Calibri" panose="020F0502020204030204" pitchFamily="34" charset="0"/>
                <a:ea typeface="Calibri" panose="020F0502020204030204" pitchFamily="34" charset="0"/>
                <a:cs typeface="Calibri" panose="020F0502020204030204" pitchFamily="34" charset="0"/>
              </a:rPr>
              <a:t> </a:t>
            </a:r>
            <a:r>
              <a:rPr lang="en-US" sz="2400" spc="-5" dirty="0">
                <a:latin typeface="Calibri" panose="020F0502020204030204" pitchFamily="34" charset="0"/>
                <a:ea typeface="Calibri" panose="020F0502020204030204" pitchFamily="34" charset="0"/>
                <a:cs typeface="Calibri" panose="020F0502020204030204" pitchFamily="34" charset="0"/>
              </a:rPr>
              <a:t>limit.</a:t>
            </a:r>
          </a:p>
          <a:p>
            <a:pPr marL="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123190">
              <a:spcBef>
                <a:spcPts val="0"/>
              </a:spcBef>
              <a:spcAft>
                <a:spcPts val="0"/>
              </a:spcAft>
            </a:pPr>
            <a:r>
              <a:rPr lang="en-US" sz="2400" b="1" spc="-5" dirty="0">
                <a:latin typeface="Calibri" panose="020F0502020204030204" pitchFamily="34" charset="0"/>
                <a:ea typeface="Calibri" panose="020F0502020204030204" pitchFamily="34" charset="0"/>
                <a:cs typeface="Calibri" panose="020F0502020204030204" pitchFamily="34" charset="0"/>
              </a:rPr>
              <a:t>Bio‐Sketch:</a:t>
            </a:r>
            <a:r>
              <a:rPr lang="en-US" sz="2400" b="1" spc="-3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Grants</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office</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will</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review</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and</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provide</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guidance</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to</a:t>
            </a:r>
            <a:r>
              <a:rPr lang="en-US" sz="2400" spc="-20"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the</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PI</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and</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their</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staff</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in</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developing</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their</a:t>
            </a:r>
            <a:r>
              <a:rPr lang="en-US" sz="2400" spc="220"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bio</a:t>
            </a:r>
            <a:r>
              <a:rPr lang="en-US" sz="2400" spc="-5" dirty="0">
                <a:latin typeface="Calibri" panose="020F0502020204030204" pitchFamily="34" charset="0"/>
                <a:ea typeface="Calibri" panose="020F0502020204030204" pitchFamily="34" charset="0"/>
                <a:cs typeface="Calibri" panose="020F0502020204030204" pitchFamily="34" charset="0"/>
              </a:rPr>
              <a:t>‐</a:t>
            </a:r>
            <a:r>
              <a:rPr lang="en-US" sz="2400" spc="-5" dirty="0">
                <a:latin typeface="Calibri" panose="020F0502020204030204" pitchFamily="34" charset="0"/>
                <a:ea typeface="Calibri" panose="020F0502020204030204" pitchFamily="34" charset="0"/>
                <a:cs typeface="Times New Roman" panose="02020603050405020304" pitchFamily="18" charset="0"/>
              </a:rPr>
              <a:t>sketches</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based</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on</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the</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sponsor</a:t>
            </a:r>
            <a:r>
              <a:rPr lang="en-US" sz="2400" spc="-4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guidelines.</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PI</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must</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provide</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PMCID</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numbers</a:t>
            </a:r>
            <a:r>
              <a:rPr lang="en-US" sz="2400" spc="-2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for</a:t>
            </a:r>
            <a:r>
              <a:rPr lang="en-US" sz="2400" spc="-40"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publications</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if</a:t>
            </a:r>
            <a:r>
              <a:rPr lang="en-US" sz="2400" spc="22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required,</a:t>
            </a:r>
            <a:r>
              <a:rPr lang="en-US" sz="2400" spc="-4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and</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current</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and</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pending</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grant</a:t>
            </a:r>
            <a:r>
              <a:rPr lang="en-US" sz="2400" spc="-45"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support</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information</a:t>
            </a:r>
            <a:r>
              <a:rPr lang="en-US" sz="2400" spc="-40"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in</a:t>
            </a:r>
            <a:r>
              <a:rPr lang="en-US" sz="2400" spc="-3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the</a:t>
            </a:r>
            <a:r>
              <a:rPr lang="en-US" sz="2400" spc="-4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requested</a:t>
            </a:r>
            <a:r>
              <a:rPr lang="en-US" sz="2400" spc="-35" dirty="0">
                <a:latin typeface="Calibri" panose="020F0502020204030204" pitchFamily="34" charset="0"/>
                <a:ea typeface="Calibri" panose="020F0502020204030204" pitchFamily="34" charset="0"/>
                <a:cs typeface="Times New Roman" panose="02020603050405020304" pitchFamily="18" charset="0"/>
              </a:rPr>
              <a:t> </a:t>
            </a:r>
            <a:r>
              <a:rPr lang="en-US" sz="2400" spc="-5" dirty="0">
                <a:latin typeface="Calibri" panose="020F0502020204030204" pitchFamily="34" charset="0"/>
                <a:ea typeface="Calibri" panose="020F0502020204030204" pitchFamily="34" charset="0"/>
                <a:cs typeface="Times New Roman" panose="02020603050405020304" pitchFamily="18" charset="0"/>
              </a:rPr>
              <a:t>format. PIs must check the funder’s requirements for formatting updates.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14</a:t>
            </a:fld>
            <a:endParaRPr lang="en-US"/>
          </a:p>
        </p:txBody>
      </p:sp>
      <p:pic>
        <p:nvPicPr>
          <p:cNvPr id="5122" name="Picture 2" descr="Manuscript Formatting: How To Format Your Book For An Editor">
            <a:extLst>
              <a:ext uri="{FF2B5EF4-FFF2-40B4-BE49-F238E27FC236}">
                <a16:creationId xmlns:a16="http://schemas.microsoft.com/office/drawing/2014/main" id="{14E287D6-8A7E-425E-9776-905FE6D9B53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38694" y="4488929"/>
            <a:ext cx="2866611" cy="16626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93945"/>
            <a:ext cx="8229600" cy="695194"/>
          </a:xfrm>
        </p:spPr>
        <p:txBody>
          <a:bodyPr/>
          <a:lstStyle/>
          <a:p>
            <a:pPr algn="ctr"/>
            <a:r>
              <a:rPr lang="en-US" b="1" dirty="0"/>
              <a:t> Pre Award </a:t>
            </a:r>
            <a:r>
              <a:rPr lang="en-US" b="1" dirty="0" smtClean="0"/>
              <a:t>Supports</a:t>
            </a:r>
            <a:endParaRPr lang="en-US" dirty="0"/>
          </a:p>
        </p:txBody>
      </p:sp>
    </p:spTree>
    <p:extLst>
      <p:ext uri="{BB962C8B-B14F-4D97-AF65-F5344CB8AC3E}">
        <p14:creationId xmlns:p14="http://schemas.microsoft.com/office/powerpoint/2010/main" val="2520329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9972"/>
            <a:ext cx="8229600" cy="5217928"/>
          </a:xfrm>
        </p:spPr>
        <p:txBody>
          <a:bodyPr/>
          <a:lstStyle/>
          <a:p>
            <a:r>
              <a:rPr lang="en-US" b="1" dirty="0"/>
              <a:t>RAPSS</a:t>
            </a:r>
            <a:r>
              <a:rPr lang="en-US" dirty="0"/>
              <a:t>: All grant submission requires RAPSS Funding Proposal.  Grants office will provide assistance with generating the Funding Proposal  in RAPSS and provide a link to sponsor submission documents.</a:t>
            </a:r>
          </a:p>
          <a:p>
            <a:r>
              <a:rPr lang="en-US" b="1" dirty="0"/>
              <a:t>Proposal Documents</a:t>
            </a:r>
            <a:r>
              <a:rPr lang="en-US" dirty="0"/>
              <a:t>: Grants office will provide assistance in uploading the budget and budget justification, and other non‐science documents on the sponsor submission forms. All other documents must be uploaded by the PI or their staff in the requested format to avoid any error due to PDF conversions or last minute document revisions.</a:t>
            </a:r>
          </a:p>
          <a:p>
            <a:r>
              <a:rPr lang="en-US" b="1" dirty="0"/>
              <a:t>RSP: </a:t>
            </a:r>
            <a:r>
              <a:rPr lang="en-US" dirty="0"/>
              <a:t>PIs must be available to provide any correction requested by RSP specialist during the final review period, 2 days’ prior for submission date. Grants office will work with the PIs to facilitate these corrections.</a:t>
            </a:r>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15</a:t>
            </a:fld>
            <a:endParaRPr lang="en-US"/>
          </a:p>
        </p:txBody>
      </p:sp>
      <p:sp>
        <p:nvSpPr>
          <p:cNvPr id="5" name="Title 1"/>
          <p:cNvSpPr>
            <a:spLocks noGrp="1"/>
          </p:cNvSpPr>
          <p:nvPr>
            <p:ph type="title"/>
          </p:nvPr>
        </p:nvSpPr>
        <p:spPr>
          <a:xfrm>
            <a:off x="457200" y="93945"/>
            <a:ext cx="8229600" cy="695194"/>
          </a:xfrm>
        </p:spPr>
        <p:txBody>
          <a:bodyPr/>
          <a:lstStyle/>
          <a:p>
            <a:pPr algn="ctr"/>
            <a:r>
              <a:rPr lang="en-US" b="1" dirty="0"/>
              <a:t> Pre Award </a:t>
            </a:r>
            <a:r>
              <a:rPr lang="en-US" b="1" dirty="0" smtClean="0"/>
              <a:t>Supports</a:t>
            </a:r>
            <a:endParaRPr lang="en-US" dirty="0"/>
          </a:p>
        </p:txBody>
      </p:sp>
    </p:spTree>
    <p:extLst>
      <p:ext uri="{BB962C8B-B14F-4D97-AF65-F5344CB8AC3E}">
        <p14:creationId xmlns:p14="http://schemas.microsoft.com/office/powerpoint/2010/main" val="1749919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675"/>
            <a:ext cx="8229600" cy="1932617"/>
          </a:xfrm>
        </p:spPr>
        <p:txBody>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smtClean="0">
                <a:solidFill>
                  <a:srgbClr val="FF0000"/>
                </a:solidFill>
              </a:rPr>
              <a:t>CONGRATULATIONS YOU</a:t>
            </a:r>
            <a:br>
              <a:rPr lang="en-US" b="1" dirty="0" smtClean="0">
                <a:solidFill>
                  <a:srgbClr val="FF0000"/>
                </a:solidFill>
              </a:rPr>
            </a:br>
            <a:r>
              <a:rPr lang="en-US" b="1" dirty="0">
                <a:solidFill>
                  <a:srgbClr val="FF0000"/>
                </a:solidFill>
              </a:rPr>
              <a:t/>
            </a:r>
            <a:br>
              <a:rPr lang="en-US" b="1" dirty="0">
                <a:solidFill>
                  <a:srgbClr val="FF0000"/>
                </a:solidFill>
              </a:rPr>
            </a:br>
            <a:r>
              <a:rPr lang="en-US" b="1" dirty="0" smtClean="0">
                <a:solidFill>
                  <a:srgbClr val="FF0000"/>
                </a:solidFill>
              </a:rPr>
              <a:t> GOT THE GRANT !! </a:t>
            </a: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GSAPP </a:t>
            </a:r>
            <a:r>
              <a:rPr lang="en-US" b="1" dirty="0"/>
              <a:t>Post Award Administration Policies</a:t>
            </a:r>
          </a:p>
        </p:txBody>
      </p:sp>
      <p:sp>
        <p:nvSpPr>
          <p:cNvPr id="3" name="Content Placeholder 2"/>
          <p:cNvSpPr>
            <a:spLocks noGrp="1"/>
          </p:cNvSpPr>
          <p:nvPr>
            <p:ph idx="1"/>
          </p:nvPr>
        </p:nvSpPr>
        <p:spPr>
          <a:xfrm>
            <a:off x="457200" y="1336675"/>
            <a:ext cx="8229600" cy="4721225"/>
          </a:xfrm>
        </p:spPr>
        <p:txBody>
          <a:bodyPr/>
          <a:lstStyle/>
          <a:p>
            <a:pPr marL="0" indent="0">
              <a:buNone/>
            </a:pPr>
            <a:r>
              <a:rPr lang="en-US" dirty="0"/>
              <a:t> </a:t>
            </a:r>
            <a:endParaRPr lang="en-US" dirty="0" smtClean="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16</a:t>
            </a:fld>
            <a:endParaRPr lang="en-US"/>
          </a:p>
        </p:txBody>
      </p:sp>
    </p:spTree>
    <p:extLst>
      <p:ext uri="{BB962C8B-B14F-4D97-AF65-F5344CB8AC3E}">
        <p14:creationId xmlns:p14="http://schemas.microsoft.com/office/powerpoint/2010/main" val="3508205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GSAPP Post Award Administration Policies</a:t>
            </a:r>
            <a:endParaRPr lang="en-US" dirty="0"/>
          </a:p>
        </p:txBody>
      </p:sp>
      <p:sp>
        <p:nvSpPr>
          <p:cNvPr id="3" name="Content Placeholder 2"/>
          <p:cNvSpPr>
            <a:spLocks noGrp="1"/>
          </p:cNvSpPr>
          <p:nvPr>
            <p:ph idx="1"/>
          </p:nvPr>
        </p:nvSpPr>
        <p:spPr/>
        <p:txBody>
          <a:bodyPr/>
          <a:lstStyle/>
          <a:p>
            <a:r>
              <a:rPr lang="en-US" b="1" dirty="0"/>
              <a:t>Procurement: </a:t>
            </a:r>
            <a:r>
              <a:rPr lang="en-US" dirty="0"/>
              <a:t>It is the responsibility of the PIs and their program staff to prepare purchase orders and service provider agreements with support from Usha. The assigned GSAPP project manager will review and approve the purchase order and service agreement in Market Place.</a:t>
            </a:r>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17</a:t>
            </a:fld>
            <a:endParaRPr lang="en-US"/>
          </a:p>
        </p:txBody>
      </p:sp>
      <p:pic>
        <p:nvPicPr>
          <p:cNvPr id="7170" name="Picture 2" descr="Policies and Procedures in the Workplace: The Ultimate Guide [2021] |  i-Sight">
            <a:extLst>
              <a:ext uri="{FF2B5EF4-FFF2-40B4-BE49-F238E27FC236}">
                <a16:creationId xmlns:a16="http://schemas.microsoft.com/office/drawing/2014/main" id="{2CBB343D-E6C3-4078-806A-C0489EC43B6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91578" y="3469455"/>
            <a:ext cx="4760844" cy="268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66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GSAPP Post Award Administration Policies</a:t>
            </a:r>
          </a:p>
        </p:txBody>
      </p:sp>
      <p:sp>
        <p:nvSpPr>
          <p:cNvPr id="3" name="Content Placeholder 2"/>
          <p:cNvSpPr>
            <a:spLocks noGrp="1"/>
          </p:cNvSpPr>
          <p:nvPr>
            <p:ph idx="1"/>
          </p:nvPr>
        </p:nvSpPr>
        <p:spPr/>
        <p:txBody>
          <a:bodyPr/>
          <a:lstStyle/>
          <a:p>
            <a:r>
              <a:rPr lang="en-US" b="1" dirty="0"/>
              <a:t>Quarterly Reconciliation</a:t>
            </a:r>
            <a:r>
              <a:rPr lang="en-US" dirty="0"/>
              <a:t>: High‐level financial overview to assist with quarterly financial reconciliation. Project reconciliation reports will be provided to the PIs to review the net balance/deficit. It is the PI or their program staff’s responsibility to work with the Business staff to balance the project. Grant Office staff will not make any decision regarding cost transfers. They will review all expenses for compliance with sponsor, University and Federal guidelines.</a:t>
            </a:r>
          </a:p>
          <a:p>
            <a:pPr marL="0" indent="0">
              <a:buNone/>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18</a:t>
            </a:fld>
            <a:endParaRPr lang="en-US"/>
          </a:p>
        </p:txBody>
      </p:sp>
      <p:pic>
        <p:nvPicPr>
          <p:cNvPr id="6146" name="Picture 2" descr="nonprofit policies and procedures">
            <a:extLst>
              <a:ext uri="{FF2B5EF4-FFF2-40B4-BE49-F238E27FC236}">
                <a16:creationId xmlns:a16="http://schemas.microsoft.com/office/drawing/2014/main" id="{A94F6FA9-C0E1-4871-B18F-DAEAC6C1DE5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62469" y="4345995"/>
            <a:ext cx="3419061" cy="171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50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GSAPP Post Award Administration Policies</a:t>
            </a:r>
            <a:endParaRPr lang="en-US" dirty="0"/>
          </a:p>
        </p:txBody>
      </p:sp>
      <p:sp>
        <p:nvSpPr>
          <p:cNvPr id="3" name="Content Placeholder 2"/>
          <p:cNvSpPr>
            <a:spLocks noGrp="1"/>
          </p:cNvSpPr>
          <p:nvPr>
            <p:ph idx="1"/>
          </p:nvPr>
        </p:nvSpPr>
        <p:spPr/>
        <p:txBody>
          <a:bodyPr/>
          <a:lstStyle/>
          <a:p>
            <a:r>
              <a:rPr lang="en-US" b="1" dirty="0"/>
              <a:t>Progress report</a:t>
            </a:r>
            <a:r>
              <a:rPr lang="en-US" dirty="0"/>
              <a:t>: Preparation and uploading of the annual and final progress narrative reports are the PIs responsibility. Grants office is only responsible for the financial sections.</a:t>
            </a:r>
          </a:p>
          <a:p>
            <a:pPr marL="0" indent="0">
              <a:buNone/>
            </a:pPr>
            <a:endParaRPr lang="en-US" dirty="0" smtClean="0"/>
          </a:p>
          <a:p>
            <a:pPr marL="0" indent="0">
              <a:buNone/>
            </a:pPr>
            <a:r>
              <a:rPr lang="en-US" dirty="0" smtClean="0"/>
              <a:t>Funder Required Reports can </a:t>
            </a:r>
            <a:r>
              <a:rPr lang="en-US" smtClean="0"/>
              <a:t>be: annual</a:t>
            </a:r>
            <a:r>
              <a:rPr lang="en-US" dirty="0" smtClean="0"/>
              <a:t>, quarterly or monthly</a:t>
            </a:r>
            <a:r>
              <a:rPr lang="en-US" dirty="0"/>
              <a:t> </a:t>
            </a:r>
            <a:endParaRPr lang="en-US" dirty="0" smtClean="0"/>
          </a:p>
          <a:p>
            <a:pPr marL="0" indent="0">
              <a:buNone/>
            </a:pPr>
            <a:endParaRPr lang="en-US" dirty="0"/>
          </a:p>
          <a:p>
            <a:r>
              <a:rPr lang="en-US" b="1" dirty="0"/>
              <a:t>Expense Reimbursement Policy</a:t>
            </a:r>
            <a:r>
              <a:rPr lang="en-US" dirty="0"/>
              <a:t>: All expense reimbursements are to be uploaded into the system directly by the requestor. Due to the implementation for the new online system, we are still experiencing system errors. Please track your reimbursement requests in the system and contact your approver if the expense reports are not approved within 10 business days.</a:t>
            </a:r>
          </a:p>
          <a:p>
            <a:pPr marL="0" indent="0">
              <a:buNone/>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19</a:t>
            </a:fld>
            <a:endParaRPr lang="en-US"/>
          </a:p>
        </p:txBody>
      </p:sp>
    </p:spTree>
    <p:extLst>
      <p:ext uri="{BB962C8B-B14F-4D97-AF65-F5344CB8AC3E}">
        <p14:creationId xmlns:p14="http://schemas.microsoft.com/office/powerpoint/2010/main" val="4115451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GSAPP Grants Office Team !</a:t>
            </a:r>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2</a:t>
            </a:fld>
            <a:endParaRPr lang="en-US"/>
          </a:p>
        </p:txBody>
      </p:sp>
      <p:pic>
        <p:nvPicPr>
          <p:cNvPr id="1026" name="Picture 2" descr="Jayshree Mariwala"/>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156559" y="1643256"/>
            <a:ext cx="2146284" cy="31983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57199" y="1643257"/>
            <a:ext cx="2089917" cy="3198313"/>
          </a:xfrm>
          <a:prstGeom prst="rect">
            <a:avLst/>
          </a:prstGeom>
        </p:spPr>
      </p:pic>
      <p:pic>
        <p:nvPicPr>
          <p:cNvPr id="7" name="Picture 6"/>
          <p:cNvPicPr>
            <a:picLocks noChangeAspect="1"/>
          </p:cNvPicPr>
          <p:nvPr/>
        </p:nvPicPr>
        <p:blipFill>
          <a:blip r:embed="rId4"/>
          <a:stretch>
            <a:fillRect/>
          </a:stretch>
        </p:blipFill>
        <p:spPr>
          <a:xfrm>
            <a:off x="5912284" y="1691014"/>
            <a:ext cx="2060531" cy="3194397"/>
          </a:xfrm>
          <a:prstGeom prst="rect">
            <a:avLst/>
          </a:prstGeom>
        </p:spPr>
      </p:pic>
      <p:sp>
        <p:nvSpPr>
          <p:cNvPr id="8" name="Title 1"/>
          <p:cNvSpPr txBox="1">
            <a:spLocks/>
          </p:cNvSpPr>
          <p:nvPr/>
        </p:nvSpPr>
        <p:spPr bwMode="auto">
          <a:xfrm>
            <a:off x="627321" y="5202627"/>
            <a:ext cx="1775637" cy="67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1800" kern="0" dirty="0"/>
              <a:t>Linda Reddy </a:t>
            </a:r>
          </a:p>
        </p:txBody>
      </p:sp>
      <p:sp>
        <p:nvSpPr>
          <p:cNvPr id="9" name="Title 1"/>
          <p:cNvSpPr txBox="1">
            <a:spLocks/>
          </p:cNvSpPr>
          <p:nvPr/>
        </p:nvSpPr>
        <p:spPr bwMode="auto">
          <a:xfrm>
            <a:off x="3214291" y="5067187"/>
            <a:ext cx="2250844"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1800" kern="0" dirty="0"/>
              <a:t>Jayshree Mariwala</a:t>
            </a:r>
          </a:p>
        </p:txBody>
      </p:sp>
      <p:sp>
        <p:nvSpPr>
          <p:cNvPr id="10" name="Title 1"/>
          <p:cNvSpPr txBox="1">
            <a:spLocks/>
          </p:cNvSpPr>
          <p:nvPr/>
        </p:nvSpPr>
        <p:spPr bwMode="auto">
          <a:xfrm>
            <a:off x="5805377" y="5067187"/>
            <a:ext cx="2530549"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1800" kern="0" dirty="0"/>
              <a:t>Girjadai Ramsaroop </a:t>
            </a:r>
          </a:p>
        </p:txBody>
      </p:sp>
    </p:spTree>
    <p:extLst>
      <p:ext uri="{BB962C8B-B14F-4D97-AF65-F5344CB8AC3E}">
        <p14:creationId xmlns:p14="http://schemas.microsoft.com/office/powerpoint/2010/main" val="1959491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GSAPP Post Award Administration Policies</a:t>
            </a:r>
            <a:endParaRPr lang="en-US" dirty="0"/>
          </a:p>
        </p:txBody>
      </p:sp>
      <p:sp>
        <p:nvSpPr>
          <p:cNvPr id="3" name="Content Placeholder 2"/>
          <p:cNvSpPr>
            <a:spLocks noGrp="1"/>
          </p:cNvSpPr>
          <p:nvPr>
            <p:ph idx="1"/>
          </p:nvPr>
        </p:nvSpPr>
        <p:spPr/>
        <p:txBody>
          <a:bodyPr/>
          <a:lstStyle/>
          <a:p>
            <a:r>
              <a:rPr lang="en-US" b="1" dirty="0"/>
              <a:t>Financial Closing: </a:t>
            </a:r>
            <a:r>
              <a:rPr lang="en-US" dirty="0"/>
              <a:t>Grants office will work with GCA/RSP in providing financial reports based on the schedule for the sponsor. The financial reports will be in the standard university format. Funding agencies that require customized budget reporting will be completed in collaboration with the grants office, PIs and their project staff. Once the reports are completed and approved by GCA/RSP, the customized sponsor report(s) will be e‐mailed to the grant sponsor by GCA/RSP and grants office (Jayshree) with the PIs being copied.</a:t>
            </a:r>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20</a:t>
            </a:fld>
            <a:endParaRPr lang="en-US"/>
          </a:p>
        </p:txBody>
      </p:sp>
    </p:spTree>
    <p:extLst>
      <p:ext uri="{BB962C8B-B14F-4D97-AF65-F5344CB8AC3E}">
        <p14:creationId xmlns:p14="http://schemas.microsoft.com/office/powerpoint/2010/main" val="3577640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Funding Opportunities </a:t>
            </a:r>
            <a:endParaRPr lang="en-US" dirty="0"/>
          </a:p>
        </p:txBody>
      </p:sp>
      <p:sp>
        <p:nvSpPr>
          <p:cNvPr id="3" name="Content Placeholder 2"/>
          <p:cNvSpPr>
            <a:spLocks noGrp="1"/>
          </p:cNvSpPr>
          <p:nvPr>
            <p:ph idx="1"/>
          </p:nvPr>
        </p:nvSpPr>
        <p:spPr/>
        <p:txBody>
          <a:bodyPr/>
          <a:lstStyle/>
          <a:p>
            <a:r>
              <a:rPr lang="en-US" dirty="0" smtClean="0"/>
              <a:t>Email alerts from the GSAPP Grants Office </a:t>
            </a:r>
          </a:p>
          <a:p>
            <a:r>
              <a:rPr lang="en-US" dirty="0">
                <a:hlinkClick r:id="rId2"/>
              </a:rPr>
              <a:t>https://</a:t>
            </a:r>
            <a:r>
              <a:rPr lang="en-US" dirty="0" smtClean="0">
                <a:hlinkClick r:id="rId2"/>
              </a:rPr>
              <a:t>gsapp.rutgers.edu/grants-office/find-funding-opportunities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3</a:t>
            </a:fld>
            <a:endParaRPr lang="en-US"/>
          </a:p>
        </p:txBody>
      </p:sp>
      <p:pic>
        <p:nvPicPr>
          <p:cNvPr id="5" name="Picture 4"/>
          <p:cNvPicPr>
            <a:picLocks noChangeAspect="1"/>
          </p:cNvPicPr>
          <p:nvPr/>
        </p:nvPicPr>
        <p:blipFill>
          <a:blip r:embed="rId3"/>
          <a:stretch>
            <a:fillRect/>
          </a:stretch>
        </p:blipFill>
        <p:spPr>
          <a:xfrm>
            <a:off x="695126" y="2812093"/>
            <a:ext cx="6895647" cy="2918565"/>
          </a:xfrm>
          <a:prstGeom prst="rect">
            <a:avLst/>
          </a:prstGeom>
        </p:spPr>
      </p:pic>
    </p:spTree>
    <p:extLst>
      <p:ext uri="{BB962C8B-B14F-4D97-AF65-F5344CB8AC3E}">
        <p14:creationId xmlns:p14="http://schemas.microsoft.com/office/powerpoint/2010/main" val="1071056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Moving Forward on your Grant Proposal</a:t>
            </a:r>
            <a:endParaRPr lang="en-US" b="1"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4</a:t>
            </a:fld>
            <a:endParaRPr lang="en-US"/>
          </a:p>
        </p:txBody>
      </p:sp>
      <p:pic>
        <p:nvPicPr>
          <p:cNvPr id="2050" name="Picture 2" descr="Grants Plus"/>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138991" y="1524000"/>
            <a:ext cx="4866017"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32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336071" cy="808038"/>
          </a:xfrm>
        </p:spPr>
        <p:txBody>
          <a:bodyPr/>
          <a:lstStyle/>
          <a:p>
            <a:pPr algn="ctr"/>
            <a:r>
              <a:rPr lang="en-US" sz="2800" b="1" dirty="0" smtClean="0"/>
              <a:t> Working as a Team is Key </a:t>
            </a:r>
            <a:endParaRPr lang="en-US" sz="2800" b="1"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5</a:t>
            </a:fld>
            <a:endParaRPr lang="en-US"/>
          </a:p>
        </p:txBody>
      </p:sp>
      <p:pic>
        <p:nvPicPr>
          <p:cNvPr id="1026" name="Picture 2" descr="We support your grant proposal for a scholarship"/>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83085" y="1524000"/>
            <a:ext cx="728388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90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78071" y="1227551"/>
            <a:ext cx="5810250" cy="4565737"/>
          </a:xfrm>
          <a:prstGeom prst="rect">
            <a:avLst/>
          </a:prstGeom>
        </p:spPr>
      </p:pic>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6</a:t>
            </a:fld>
            <a:endParaRPr lang="en-US"/>
          </a:p>
        </p:txBody>
      </p:sp>
    </p:spTree>
    <p:extLst>
      <p:ext uri="{BB962C8B-B14F-4D97-AF65-F5344CB8AC3E}">
        <p14:creationId xmlns:p14="http://schemas.microsoft.com/office/powerpoint/2010/main" val="406519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312"/>
            <a:ext cx="8229600" cy="593727"/>
          </a:xfrm>
        </p:spPr>
        <p:txBody>
          <a:bodyPr/>
          <a:lstStyle/>
          <a:p>
            <a:pPr algn="ctr"/>
            <a:r>
              <a:rPr lang="en-US" b="1"/>
              <a:t>       Pre Award Communications </a:t>
            </a:r>
            <a:endParaRPr lang="en-US" b="1" dirty="0"/>
          </a:p>
        </p:txBody>
      </p:sp>
      <p:sp>
        <p:nvSpPr>
          <p:cNvPr id="3" name="Content Placeholder 2"/>
          <p:cNvSpPr>
            <a:spLocks noGrp="1"/>
          </p:cNvSpPr>
          <p:nvPr>
            <p:ph idx="1"/>
          </p:nvPr>
        </p:nvSpPr>
        <p:spPr>
          <a:xfrm>
            <a:off x="263047" y="744039"/>
            <a:ext cx="8574065" cy="5631710"/>
          </a:xfrm>
        </p:spPr>
        <p:txBody>
          <a:bodyPr/>
          <a:lstStyle/>
          <a:p>
            <a:r>
              <a:rPr lang="en-US" sz="1800" dirty="0"/>
              <a:t>PI must contact the grants office at least six weeks prior to the proposal submission deadline and provide program guidelines. This will provide the grants office staff enough time to provide submission support. </a:t>
            </a:r>
          </a:p>
          <a:p>
            <a:endParaRPr lang="en-US" sz="1800" dirty="0"/>
          </a:p>
          <a:p>
            <a:r>
              <a:rPr lang="en-US" sz="1800" dirty="0"/>
              <a:t>Grants office (Jayshree) manages </a:t>
            </a:r>
            <a:r>
              <a:rPr lang="en-US" sz="1800" u="sng" dirty="0"/>
              <a:t>all communications and questions</a:t>
            </a:r>
            <a:r>
              <a:rPr lang="en-US" sz="1800" dirty="0"/>
              <a:t> directly with RSP representative for grant submissions.   Grants office (Jayshree) will include PIs on all email communications with RSP.  PIs do not need to directly contact RSP.  </a:t>
            </a:r>
          </a:p>
          <a:p>
            <a:pPr marL="0" indent="0">
              <a:buNone/>
            </a:pPr>
            <a:r>
              <a:rPr lang="en-US" sz="1800" dirty="0"/>
              <a:t> </a:t>
            </a:r>
          </a:p>
          <a:p>
            <a:r>
              <a:rPr lang="en-US" sz="1800" dirty="0"/>
              <a:t>The grants office will be flexible when grant opportunities are posted with short submission windows (i.e., 45 days or less).  </a:t>
            </a:r>
          </a:p>
          <a:p>
            <a:endParaRPr lang="en-US" sz="1800" dirty="0"/>
          </a:p>
          <a:p>
            <a:r>
              <a:rPr lang="en-US" sz="1800" dirty="0"/>
              <a:t>Note: Official Exemption Request to the Vice President for Research will be the responsibility of the PI when not in compliance with RSP deadlines.  </a:t>
            </a:r>
          </a:p>
          <a:p>
            <a:endParaRPr lang="en-US" dirty="0"/>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7</a:t>
            </a:fld>
            <a:endParaRPr lang="en-US"/>
          </a:p>
        </p:txBody>
      </p:sp>
      <p:pic>
        <p:nvPicPr>
          <p:cNvPr id="2050" name="Picture 2" descr="Communication and Connection: Their Integral Roles in Crisis Management --  Occupational Health &amp; Safety">
            <a:extLst>
              <a:ext uri="{FF2B5EF4-FFF2-40B4-BE49-F238E27FC236}">
                <a16:creationId xmlns:a16="http://schemas.microsoft.com/office/drawing/2014/main" id="{C715BBFA-BCD4-47EE-8611-076E34DBBE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1" t="29665" r="-371" b="30683"/>
          <a:stretch/>
        </p:blipFill>
        <p:spPr bwMode="auto">
          <a:xfrm>
            <a:off x="1619250" y="4980899"/>
            <a:ext cx="5905500" cy="113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13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Deadlines </a:t>
            </a:r>
          </a:p>
        </p:txBody>
      </p:sp>
      <p:sp>
        <p:nvSpPr>
          <p:cNvPr id="3" name="Content Placeholder 2"/>
          <p:cNvSpPr>
            <a:spLocks noGrp="1"/>
          </p:cNvSpPr>
          <p:nvPr>
            <p:ph idx="1"/>
          </p:nvPr>
        </p:nvSpPr>
        <p:spPr/>
        <p:txBody>
          <a:bodyPr/>
          <a:lstStyle/>
          <a:p>
            <a:r>
              <a:rPr lang="en-US" dirty="0"/>
              <a:t>Please refer to proposal submission matrix on RSP (Research &amp; Sponsored Program) website to compile with University submission deadlines </a:t>
            </a:r>
            <a:r>
              <a:rPr lang="en-US" u="sng" dirty="0">
                <a:hlinkClick r:id="rId2"/>
              </a:rPr>
              <a:t>https://research.rutgers.edu/researcher-support/research-and-sponsored-programs/proposal-and-submission-preparation/deadlines</a:t>
            </a:r>
            <a:endParaRPr lang="en-US" dirty="0"/>
          </a:p>
          <a:p>
            <a:endParaRPr lang="en-US" dirty="0"/>
          </a:p>
          <a:p>
            <a:r>
              <a:rPr lang="en-US" b="1" dirty="0"/>
              <a:t>RSP Five (5) Business Day Deadline:</a:t>
            </a:r>
          </a:p>
          <a:p>
            <a:pPr lvl="0"/>
            <a:r>
              <a:rPr lang="en-US" dirty="0"/>
              <a:t>Completed RAPSS Funding Proposal with all required signatures/department approval and final project title.</a:t>
            </a:r>
          </a:p>
          <a:p>
            <a:pPr lvl="0"/>
            <a:r>
              <a:rPr lang="en-US" dirty="0"/>
              <a:t>Sponsor's guidelines.</a:t>
            </a:r>
          </a:p>
          <a:p>
            <a:pPr lvl="0"/>
            <a:r>
              <a:rPr lang="en-US" dirty="0"/>
              <a:t>Final proposal excluding Final Science</a:t>
            </a:r>
          </a:p>
          <a:p>
            <a:pPr lvl="0"/>
            <a:r>
              <a:rPr lang="en-US" dirty="0"/>
              <a:t>Final budget with budget justification</a:t>
            </a:r>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8</a:t>
            </a:fld>
            <a:endParaRPr lang="en-US"/>
          </a:p>
        </p:txBody>
      </p:sp>
      <p:pic>
        <p:nvPicPr>
          <p:cNvPr id="5" name="Picture 2" descr="What Is Crisis Communication? A Guide for Beginners">
            <a:extLst>
              <a:ext uri="{FF2B5EF4-FFF2-40B4-BE49-F238E27FC236}">
                <a16:creationId xmlns:a16="http://schemas.microsoft.com/office/drawing/2014/main" id="{D7382933-651B-4E52-8452-FA92DD3639B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910" r="15381" b="1219"/>
          <a:stretch/>
        </p:blipFill>
        <p:spPr bwMode="auto">
          <a:xfrm>
            <a:off x="6553200" y="4960307"/>
            <a:ext cx="1494773" cy="136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88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Deadlines</a:t>
            </a:r>
            <a:endParaRPr lang="en-US" dirty="0"/>
          </a:p>
        </p:txBody>
      </p:sp>
      <p:sp>
        <p:nvSpPr>
          <p:cNvPr id="3" name="Content Placeholder 2"/>
          <p:cNvSpPr>
            <a:spLocks noGrp="1"/>
          </p:cNvSpPr>
          <p:nvPr>
            <p:ph idx="1"/>
          </p:nvPr>
        </p:nvSpPr>
        <p:spPr/>
        <p:txBody>
          <a:bodyPr/>
          <a:lstStyle/>
          <a:p>
            <a:pPr lvl="0"/>
            <a:r>
              <a:rPr lang="en-US"/>
              <a:t>Other Documents as requested by the sponsor program announcement/solicitation(Bio sketches, C.V,  Current &amp; Pending support, Bibliography &amp; References Cited, Facilities &amp; Other Resources, Equipment)</a:t>
            </a:r>
          </a:p>
          <a:p>
            <a:pPr lvl="0"/>
            <a:r>
              <a:rPr lang="en-US"/>
              <a:t>Subaward documents (if applicable):</a:t>
            </a:r>
            <a:br>
              <a:rPr lang="en-US"/>
            </a:br>
            <a:r>
              <a:rPr lang="en-US"/>
              <a:t>- Budget</a:t>
            </a:r>
            <a:br>
              <a:rPr lang="en-US"/>
            </a:br>
            <a:r>
              <a:rPr lang="en-US"/>
              <a:t>- Budget Justification</a:t>
            </a:r>
            <a:br>
              <a:rPr lang="en-US"/>
            </a:br>
            <a:r>
              <a:rPr lang="en-US"/>
              <a:t>- Scope of Work</a:t>
            </a:r>
            <a:br>
              <a:rPr lang="en-US"/>
            </a:br>
            <a:r>
              <a:rPr lang="en-US"/>
              <a:t>- Letter of Intent or Subrecipient Commitment Form (please see </a:t>
            </a:r>
            <a:r>
              <a:rPr lang="en-US" u="sng">
                <a:hlinkClick r:id="rId2"/>
              </a:rPr>
              <a:t>Subaward Preparation</a:t>
            </a:r>
            <a:r>
              <a:rPr lang="en-US"/>
              <a:t> for applicability of the appropriate form)</a:t>
            </a:r>
          </a:p>
          <a:p>
            <a:endParaRPr lang="en-US"/>
          </a:p>
          <a:p>
            <a:endParaRPr lang="en-US" dirty="0"/>
          </a:p>
        </p:txBody>
      </p:sp>
      <p:sp>
        <p:nvSpPr>
          <p:cNvPr id="4" name="Slide Number Placeholder 3"/>
          <p:cNvSpPr>
            <a:spLocks noGrp="1"/>
          </p:cNvSpPr>
          <p:nvPr>
            <p:ph type="sldNum" sz="quarter" idx="10"/>
          </p:nvPr>
        </p:nvSpPr>
        <p:spPr/>
        <p:txBody>
          <a:bodyPr/>
          <a:lstStyle/>
          <a:p>
            <a:pPr>
              <a:defRPr/>
            </a:pPr>
            <a:fld id="{FAE71A66-C5E3-5A47-946A-B61AF455DD22}" type="slidenum">
              <a:rPr lang="en-US" smtClean="0"/>
              <a:pPr>
                <a:defRPr/>
              </a:pPr>
              <a:t>9</a:t>
            </a:fld>
            <a:endParaRPr lang="en-US"/>
          </a:p>
        </p:txBody>
      </p:sp>
      <p:pic>
        <p:nvPicPr>
          <p:cNvPr id="1028" name="Picture 4" descr="Document, passport, and driver's license icons">
            <a:extLst>
              <a:ext uri="{FF2B5EF4-FFF2-40B4-BE49-F238E27FC236}">
                <a16:creationId xmlns:a16="http://schemas.microsoft.com/office/drawing/2014/main" id="{E07288B5-95B0-438F-BAF5-3D215E1CD5B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9628" y="2624858"/>
            <a:ext cx="2672119" cy="168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67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U_Template_White_Arial_G">
  <a:themeElements>
    <a:clrScheme name="Custom 1">
      <a:dk1>
        <a:srgbClr val="000000"/>
      </a:dk1>
      <a:lt1>
        <a:srgbClr val="FFFFFF"/>
      </a:lt1>
      <a:dk2>
        <a:srgbClr val="000000"/>
      </a:dk2>
      <a:lt2>
        <a:srgbClr val="FFFFFF"/>
      </a:lt2>
      <a:accent1>
        <a:srgbClr val="DA1F28"/>
      </a:accent1>
      <a:accent2>
        <a:srgbClr val="7F7F7F"/>
      </a:accent2>
      <a:accent3>
        <a:srgbClr val="EB641B"/>
      </a:accent3>
      <a:accent4>
        <a:srgbClr val="39639D"/>
      </a:accent4>
      <a:accent5>
        <a:srgbClr val="474B78"/>
      </a:accent5>
      <a:accent6>
        <a:srgbClr val="7D3C4A"/>
      </a:accent6>
      <a:hlink>
        <a:srgbClr val="FF8119"/>
      </a:hlink>
      <a:folHlink>
        <a:srgbClr val="44B9E8"/>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RU_Template_White_Arial_G</Template>
  <TotalTime>18072</TotalTime>
  <Words>1557</Words>
  <Application>Microsoft Office PowerPoint</Application>
  <PresentationFormat>On-screen Show (4:3)</PresentationFormat>
  <Paragraphs>123</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Geneva</vt:lpstr>
      <vt:lpstr>Times New Roman</vt:lpstr>
      <vt:lpstr>ヒラギノ角ゴ Pro W3</vt:lpstr>
      <vt:lpstr>RU_Template_White_Arial_G</vt:lpstr>
      <vt:lpstr>  </vt:lpstr>
      <vt:lpstr>Welcome to the GSAPP Grants Office Team !</vt:lpstr>
      <vt:lpstr>Find Funding Opportunities </vt:lpstr>
      <vt:lpstr>Moving Forward on your Grant Proposal</vt:lpstr>
      <vt:lpstr> Working as a Team is Key </vt:lpstr>
      <vt:lpstr>PowerPoint Presentation</vt:lpstr>
      <vt:lpstr>       Pre Award Communications </vt:lpstr>
      <vt:lpstr>Deadlines </vt:lpstr>
      <vt:lpstr>Deadlines</vt:lpstr>
      <vt:lpstr>Deadlines </vt:lpstr>
      <vt:lpstr>       Pre Award Communications </vt:lpstr>
      <vt:lpstr>       Pre Award Budget</vt:lpstr>
      <vt:lpstr> Pre Award Budget</vt:lpstr>
      <vt:lpstr> Pre Award Supports</vt:lpstr>
      <vt:lpstr> Pre Award Supports</vt:lpstr>
      <vt:lpstr>   CONGRATULATIONS YOU   GOT THE GRANT !!     GSAPP Post Award Administration Policies</vt:lpstr>
      <vt:lpstr>GSAPP Post Award Administration Policies</vt:lpstr>
      <vt:lpstr>GSAPP Post Award Administration Policies</vt:lpstr>
      <vt:lpstr>GSAPP Post Award Administration Policies</vt:lpstr>
      <vt:lpstr>GSAPP Post Award Administration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 Pilot</dc:title>
  <dc:creator>al928@gsapp.rutgers.edu</dc:creator>
  <cp:lastModifiedBy>Linda Reddy</cp:lastModifiedBy>
  <cp:revision>450</cp:revision>
  <cp:lastPrinted>2017-02-19T19:11:36Z</cp:lastPrinted>
  <dcterms:created xsi:type="dcterms:W3CDTF">2014-04-04T21:25:00Z</dcterms:created>
  <dcterms:modified xsi:type="dcterms:W3CDTF">2022-03-14T16:31:05Z</dcterms:modified>
</cp:coreProperties>
</file>