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5"/>
  </p:notesMasterIdLst>
  <p:sldIdLst>
    <p:sldId id="261" r:id="rId5"/>
    <p:sldId id="262" r:id="rId6"/>
    <p:sldId id="266" r:id="rId7"/>
    <p:sldId id="263" r:id="rId8"/>
    <p:sldId id="268" r:id="rId9"/>
    <p:sldId id="264" r:id="rId10"/>
    <p:sldId id="270" r:id="rId11"/>
    <p:sldId id="265" r:id="rId12"/>
    <p:sldId id="276" r:id="rId13"/>
    <p:sldId id="267" r:id="rId14"/>
    <p:sldId id="280" r:id="rId15"/>
    <p:sldId id="271" r:id="rId16"/>
    <p:sldId id="273" r:id="rId17"/>
    <p:sldId id="274" r:id="rId18"/>
    <p:sldId id="275" r:id="rId19"/>
    <p:sldId id="277" r:id="rId20"/>
    <p:sldId id="278" r:id="rId21"/>
    <p:sldId id="279" r:id="rId22"/>
    <p:sldId id="282" r:id="rId23"/>
    <p:sldId id="28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8" autoAdjust="0"/>
    <p:restoredTop sz="94660"/>
  </p:normalViewPr>
  <p:slideViewPr>
    <p:cSldViewPr snapToGrid="0">
      <p:cViewPr varScale="1">
        <p:scale>
          <a:sx n="78" d="100"/>
          <a:sy n="78" d="100"/>
        </p:scale>
        <p:origin x="71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116FB-C236-4F1F-99E6-218DF251617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8B3CFB-9AB0-4123-A06B-80A266B4C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337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9041E-3B81-47B2-93E1-C2937B0CBAD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25424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77FDC-B072-2F2C-F086-20E247DFE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5C73B2-D7E9-A572-E158-DB3F3E8E85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67BCE0-0F50-D034-A549-0885312F1F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4BCB97-730E-1B68-68EA-E5DE630131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B3CFB-9AB0-4123-A06B-80A266B4C6D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1126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D401D-E66C-41B2-7E2A-21CDE8CE9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136405-42C9-C4FC-2ABE-9659F3C34B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62DEAA-983F-BA40-2624-630D166A0B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EC9754-F3A4-EC06-2C2F-08F1BFB85C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B3CFB-9AB0-4123-A06B-80A266B4C6D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2596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FC21D-5369-2B37-D099-23393632C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41AB8C-8D9A-912B-ABEA-EF257A6BFE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FA6F6C-7585-57CB-5A87-DCCF403F19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2EE3AD-5AF7-B543-3EDB-2E541C042D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B3CFB-9AB0-4123-A06B-80A266B4C6D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739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17613-2B40-3AD5-4ACD-046B36D52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F0FFC6-1281-BF37-82CF-CCD7917C25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B0A2DA-B6B7-FCE5-CB7B-1E65D9E1D4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543B2-F495-2DD6-6141-22089CBE88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B3CFB-9AB0-4123-A06B-80A266B4C6D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793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3EE28-B88F-BD49-8CAD-D26E381C1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24AD99-01E7-C8B6-F364-7D0BC9B797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9A545F-3236-A9ED-D10A-03A87CE6B9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FECD2B-1195-2C84-E896-E0DFF6055E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B3CFB-9AB0-4123-A06B-80A266B4C6D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11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079AE-51C9-7B36-D311-18133C3CD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9F0E08-22F2-58F1-23B1-3597C6129B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379B91-9CE2-B9BD-0D8A-8A81C64637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918859-15B0-0383-1DAC-719FFFBBCD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B3CFB-9AB0-4123-A06B-80A266B4C6D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257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64824-1700-9C95-4ADC-145D2C021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C8E35F-3E2B-B0AC-CA30-8F33A85D00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692D98-76CD-99C0-6132-007A2D53A0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7AE355-6CFA-9781-7B82-458FFB82E3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B3CFB-9AB0-4123-A06B-80A266B4C6D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7083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65A7A-9287-D142-1726-8ABB714FF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6CCF32-9937-37CF-49E1-4D7C000898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D80728-F2CF-3FE2-9379-E519FCA256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187E85-D91C-57F3-A0C4-4FC0C3136E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9041E-3B81-47B2-93E1-C2937B0CBAD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44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0D237-D930-7AFC-9B81-595BCE03E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883638-3C08-C146-801D-6FDE8F73B8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212C86-7D81-FEBB-C76E-5BCF7D07D8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3B866E-B826-7650-1717-5581C73522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B3CFB-9AB0-4123-A06B-80A266B4C6D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358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B3CFB-9AB0-4123-A06B-80A266B4C6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799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D12C4-991B-3816-2C84-1488DFE2E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BBA804-FA02-14A0-5D28-4D92257411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0A36A6-FE41-E74C-4937-EEA7BB2031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05DD51-235C-27CF-E81B-72701EAC84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B3CFB-9AB0-4123-A06B-80A266B4C6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1053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B298A-E0B4-D8C1-1BCC-E6FCA1087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2A6138-5D69-9137-0865-81D33E7611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03A51E-3B6C-0556-CCA3-CB219527F4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B5F313-E41D-FB75-2B4F-963ABE5DF6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B3CFB-9AB0-4123-A06B-80A266B4C6D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4952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F9A0-8A16-5FC3-C944-DB13D22A4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7EE8BF-0402-C045-0C04-E98D00FEF6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094679-AF48-8E64-12CE-B04A32B0FD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65735-75B4-3D06-3A67-8757E546B6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B3CFB-9AB0-4123-A06B-80A266B4C6D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156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EE6AC-A922-365C-1584-6BCC77E63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8EB376-7500-4224-4C04-9BB82DD0D6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79FF54-FAF4-7659-FD75-5F8D9EBC30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5EAF1-551F-E435-16DD-C5FE29552D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B3CFB-9AB0-4123-A06B-80A266B4C6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96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69A61-7D3F-D490-753F-1AFE90377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C8163B-817A-9FC7-BF56-DF83DD4A17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59D397-4BCF-B0E2-5BB2-8399592A6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21F1B6-FFFB-72C6-7460-973868D52E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B3CFB-9AB0-4123-A06B-80A266B4C6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4090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CD766-FA36-7C27-4850-366818941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FB67B3-1335-73A8-E905-F1FE09C031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953CAB-788E-29FA-B5AA-9878B3D48C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BDAF2D-06D0-3077-E3A7-683CD0DF8D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B3CFB-9AB0-4123-A06B-80A266B4C6D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20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D1F704-C30E-41EC-A5F5-01274BB393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88797" y="5844167"/>
            <a:ext cx="2414225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14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/>
          <a:lstStyle/>
          <a:p>
            <a:fld id="{B8C2D335-D5A1-41F5-8E72-918CC0B4D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B875D8D1-BE27-47F9-9DB7-94B234FC7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86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/>
          <a:lstStyle/>
          <a:p>
            <a:fld id="{B8C2D335-D5A1-41F5-8E72-918CC0B4D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B875D8D1-BE27-47F9-9DB7-94B234FC7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41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/>
          <a:lstStyle/>
          <a:p>
            <a:fld id="{B8C2D335-D5A1-41F5-8E72-918CC0B4D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B875D8D1-BE27-47F9-9DB7-94B234FC7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166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/>
          <a:lstStyle/>
          <a:p>
            <a:fld id="{B8C2D335-D5A1-41F5-8E72-918CC0B4D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B875D8D1-BE27-47F9-9DB7-94B234FC7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65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/>
          <a:lstStyle/>
          <a:p>
            <a:fld id="{B8C2D335-D5A1-41F5-8E72-918CC0B4D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B875D8D1-BE27-47F9-9DB7-94B234FC7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022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/>
          <a:lstStyle/>
          <a:p>
            <a:fld id="{B8C2D335-D5A1-41F5-8E72-918CC0B4D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B875D8D1-BE27-47F9-9DB7-94B234FC7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/>
          <a:lstStyle/>
          <a:p>
            <a:fld id="{B8C2D335-D5A1-41F5-8E72-918CC0B4D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B875D8D1-BE27-47F9-9DB7-94B234FC7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060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/>
          <a:lstStyle/>
          <a:p>
            <a:fld id="{B8C2D335-D5A1-41F5-8E72-918CC0B4D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B875D8D1-BE27-47F9-9DB7-94B234FC7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510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/>
          <a:lstStyle/>
          <a:p>
            <a:fld id="{B8C2D335-D5A1-41F5-8E72-918CC0B4D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  <a:prstGeom prst="rect">
            <a:avLst/>
          </a:prstGeom>
        </p:spPr>
        <p:txBody>
          <a:bodyPr/>
          <a:lstStyle/>
          <a:p>
            <a:fld id="{B875D8D1-BE27-47F9-9DB7-94B234FC7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148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/>
          <a:lstStyle/>
          <a:p>
            <a:fld id="{B8C2D335-D5A1-41F5-8E72-918CC0B4D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B875D8D1-BE27-47F9-9DB7-94B234FC7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142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/>
          <a:lstStyle/>
          <a:p>
            <a:fld id="{B8C2D335-D5A1-41F5-8E72-918CC0B4D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B875D8D1-BE27-47F9-9DB7-94B234FC7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077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/>
          <a:lstStyle/>
          <a:p>
            <a:fld id="{B8C2D335-D5A1-41F5-8E72-918CC0B4D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B875D8D1-BE27-47F9-9DB7-94B234FC7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731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/>
          <a:lstStyle/>
          <a:p>
            <a:fld id="{B8C2D335-D5A1-41F5-8E72-918CC0B4D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B875D8D1-BE27-47F9-9DB7-94B234FC7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915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/>
          <a:lstStyle/>
          <a:p>
            <a:fld id="{B8C2D335-D5A1-41F5-8E72-918CC0B4D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B875D8D1-BE27-47F9-9DB7-94B234FC7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340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/>
          <a:lstStyle/>
          <a:p>
            <a:fld id="{B8C2D335-D5A1-41F5-8E72-918CC0B4D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B875D8D1-BE27-47F9-9DB7-94B234FC7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731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/>
          <a:lstStyle/>
          <a:p>
            <a:fld id="{B8C2D335-D5A1-41F5-8E72-918CC0B4D88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B875D8D1-BE27-47F9-9DB7-94B234FC7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761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929A9D-3EF9-41C0-EE89-08230C9B343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540" y="5962658"/>
            <a:ext cx="4359018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0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rkins.org/resource/creating-accessible-table-word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elpx.adobe.com/acrobat/using/create-verify-pdf-accessibility.html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libguides.rutgers.edu/c.php?g=337221&amp;p=11314181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ebaim.org/resources/contrastchecker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AEA0C-545D-4881-97DF-4D9950C37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368" y="2253893"/>
            <a:ext cx="10550013" cy="1752599"/>
          </a:xfrm>
        </p:spPr>
        <p:txBody>
          <a:bodyPr>
            <a:normAutofit/>
          </a:bodyPr>
          <a:lstStyle/>
          <a:p>
            <a:r>
              <a:rPr lang="en-US" b="1" dirty="0">
                <a:latin typeface="Aptos" panose="020B0004020202020204" pitchFamily="34" charset="0"/>
              </a:rPr>
              <a:t>Dissertations, Theses, and ADA Compliance</a:t>
            </a:r>
          </a:p>
        </p:txBody>
      </p:sp>
    </p:spTree>
    <p:extLst>
      <p:ext uri="{BB962C8B-B14F-4D97-AF65-F5344CB8AC3E}">
        <p14:creationId xmlns:p14="http://schemas.microsoft.com/office/powerpoint/2010/main" val="266770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A1D36-5604-652F-D335-95CD0B63B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75285-EFE5-080F-5A3C-022ADAD3F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466" y="311728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Aptos" panose="020B0004020202020204" pitchFamily="34" charset="0"/>
              </a:rPr>
              <a:t>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912B2-AA4B-DC75-22B4-3E1497D8C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742" y="1320761"/>
            <a:ext cx="10018713" cy="334956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Aptos" panose="020B0004020202020204" pitchFamily="34" charset="0"/>
            </a:endParaRPr>
          </a:p>
          <a:p>
            <a:r>
              <a:rPr lang="en-US" dirty="0">
                <a:latin typeface="Aptos" panose="020B0004020202020204" pitchFamily="34" charset="0"/>
              </a:rPr>
              <a:t>Create simple tables with clear column and row headers for better comprehension.</a:t>
            </a:r>
          </a:p>
          <a:p>
            <a:r>
              <a:rPr lang="en-US" dirty="0">
                <a:latin typeface="Aptos" panose="020B0004020202020204" pitchFamily="34" charset="0"/>
              </a:rPr>
              <a:t>Only use tables to organize data, not for formatting purposes.</a:t>
            </a:r>
          </a:p>
          <a:p>
            <a:r>
              <a:rPr lang="en-US" dirty="0">
                <a:latin typeface="Aptos" panose="020B0004020202020204" pitchFamily="34" charset="0"/>
              </a:rPr>
              <a:t>Why: Layout tables confuse screen readers and mobile users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 descr="Microsoft Word menu bar with the Table tool highlighted in the Insert menu.">
            <a:extLst>
              <a:ext uri="{FF2B5EF4-FFF2-40B4-BE49-F238E27FC236}">
                <a16:creationId xmlns:a16="http://schemas.microsoft.com/office/drawing/2014/main" id="{900FEF33-C88D-E386-33EA-8A6B7F535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073" y="4099490"/>
            <a:ext cx="10099963" cy="104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708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F1C63-0D7E-7C7D-1143-DBFCCDFB9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F1186-6D79-D5A2-4044-EC7377479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466" y="311728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Aptos" panose="020B0004020202020204" pitchFamily="34" charset="0"/>
              </a:rPr>
              <a:t>Tables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0CB73-8F7E-2BAE-614F-613CB6BBF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742" y="1586232"/>
            <a:ext cx="10018713" cy="334956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Aptos" panose="020B0004020202020204" pitchFamily="34" charset="0"/>
            </a:endParaRPr>
          </a:p>
          <a:p>
            <a:r>
              <a:rPr lang="en-US" dirty="0">
                <a:latin typeface="Aptos" panose="020B0004020202020204" pitchFamily="34" charset="0"/>
              </a:rPr>
              <a:t>Creating a table in another program (e.g., Excel, SPSS, etc.) and pasting it into a Word Doc will cause screen readers to read it as an image.</a:t>
            </a:r>
          </a:p>
          <a:p>
            <a:r>
              <a:rPr lang="en-US" dirty="0">
                <a:latin typeface="Aptos" panose="020B0004020202020204" pitchFamily="34" charset="0"/>
              </a:rPr>
              <a:t>Remember to check your font size and contrast.</a:t>
            </a:r>
          </a:p>
          <a:p>
            <a:r>
              <a:rPr lang="en-US" dirty="0">
                <a:solidFill>
                  <a:srgbClr val="0070C0"/>
                </a:solidFill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Steps to Creating an Accessible Table in Word</a:t>
            </a:r>
            <a:endParaRPr lang="en-US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039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4ED7D-69CD-8145-13D3-2203FBB9D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46709-9A52-24EB-0B22-E89BCE54F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466" y="311728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Aptos" panose="020B0004020202020204" pitchFamily="34" charset="0"/>
              </a:rPr>
              <a:t>Alternative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F0C73-9340-CD0B-1A01-37C77CA73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742" y="1586232"/>
            <a:ext cx="10018713" cy="312420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Aptos" panose="020B0004020202020204" pitchFamily="34" charset="0"/>
            </a:endParaRPr>
          </a:p>
          <a:p>
            <a:r>
              <a:rPr lang="en-US" dirty="0">
                <a:latin typeface="Aptos" panose="020B0004020202020204" pitchFamily="34" charset="0"/>
              </a:rPr>
              <a:t>Provide descriptive alternative text (alt text) for images, graphs, and charts to make them accessible to all users. </a:t>
            </a:r>
          </a:p>
          <a:p>
            <a:r>
              <a:rPr lang="en-US" dirty="0">
                <a:latin typeface="Aptos" panose="020B0004020202020204" pitchFamily="34" charset="0"/>
              </a:rPr>
              <a:t>Why: Alt text conveys the purpose of an image to users who cannot see it.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156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FCF67-739A-493D-040A-DB5909B59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2D3A4-5181-C228-EE9E-798D98CE1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466" y="311728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Aptos" panose="020B0004020202020204" pitchFamily="34" charset="0"/>
              </a:rPr>
              <a:t>Tips for Writing Alternative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8AA84-7120-C841-99F9-EEED55115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742" y="1586232"/>
            <a:ext cx="10018713" cy="497043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Aptos" panose="020B0004020202020204" pitchFamily="34" charset="0"/>
            </a:endParaRPr>
          </a:p>
          <a:p>
            <a:r>
              <a:rPr lang="en-US" sz="2200" dirty="0">
                <a:latin typeface="Aptos" panose="020B0004020202020204" pitchFamily="34" charset="0"/>
              </a:rPr>
              <a:t>Focus on the purpose of the image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Describe its meaning in the context of the document</a:t>
            </a:r>
          </a:p>
          <a:p>
            <a:r>
              <a:rPr lang="en-US" sz="2200" dirty="0">
                <a:latin typeface="Aptos" panose="020B0004020202020204" pitchFamily="34" charset="0"/>
              </a:rPr>
              <a:t>Be brief, specific, and concise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One or two brief, specific sentences</a:t>
            </a:r>
          </a:p>
          <a:p>
            <a:r>
              <a:rPr lang="en-US" sz="2200" dirty="0">
                <a:latin typeface="Aptos" panose="020B0004020202020204" pitchFamily="34" charset="0"/>
              </a:rPr>
              <a:t>Include key information and summarize data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State the main takeaway</a:t>
            </a:r>
          </a:p>
          <a:p>
            <a:r>
              <a:rPr lang="en-US" sz="2200" dirty="0">
                <a:latin typeface="Aptos" panose="020B0004020202020204" pitchFamily="34" charset="0"/>
              </a:rPr>
              <a:t>Avoid Redundancy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Don’t repeat nearby text, or write “picture of…” or “graphic showing…”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738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7D285B-C6BD-18E9-4B24-1EA4CA53B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089D35B1-0ED5-4358-8CAE-A9E49412A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DDEF6545-5A42-469E-8778-86CA01CD4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3B08853F-842C-4D0A-9A89-D05CB3990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A436FB18-2D01-4AAB-AD10-2D1208310F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9EFB8341-7A7B-46E4-AF94-689147AD0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C4D84136-7804-4605-AC9F-238A3665E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4EC6F81C-51C2-4A6F-8B94-562DA67362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7FF78026-DEBB-4D5A-9A4E-872456603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056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05E1684-CF44-4EAD-B3A4-FCE98461F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Sample alt text for the Graduate School of Applied and Professional Psychology at Rutgers New Brunswick logo.">
            <a:extLst>
              <a:ext uri="{FF2B5EF4-FFF2-40B4-BE49-F238E27FC236}">
                <a16:creationId xmlns:a16="http://schemas.microsoft.com/office/drawing/2014/main" id="{909B5A6F-5DA6-B2D7-CCF8-818275E50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67" y="1943185"/>
            <a:ext cx="10905066" cy="29716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09CE05-4A63-D36C-121B-8F10B2F6E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5" y="509155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Aptos" panose="020B0004020202020204" pitchFamily="34" charset="0"/>
              </a:rPr>
              <a:t>Alt Text Example</a:t>
            </a:r>
          </a:p>
        </p:txBody>
      </p:sp>
    </p:spTree>
    <p:extLst>
      <p:ext uri="{BB962C8B-B14F-4D97-AF65-F5344CB8AC3E}">
        <p14:creationId xmlns:p14="http://schemas.microsoft.com/office/powerpoint/2010/main" val="618369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024A1-104D-92FA-9C40-EFA5A9F10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CD107-B69B-3051-82E8-A5C1C78A2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466" y="311728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Aptos" panose="020B0004020202020204" pitchFamily="34" charset="0"/>
              </a:rPr>
              <a:t>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DA9F2-B7CC-1ECB-B11D-F7539BB08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742" y="1586232"/>
            <a:ext cx="10018713" cy="33200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Aptos" panose="020B0004020202020204" pitchFamily="34" charset="0"/>
            </a:endParaRPr>
          </a:p>
          <a:p>
            <a:r>
              <a:rPr lang="en-US" sz="2200" dirty="0">
                <a:latin typeface="Aptos" panose="020B0004020202020204" pitchFamily="34" charset="0"/>
              </a:rPr>
              <a:t>Use descriptive text for external and internal links that clearly conveys the purpose of the link from the text alone.</a:t>
            </a:r>
          </a:p>
          <a:p>
            <a:r>
              <a:rPr lang="en-US" sz="2200" dirty="0">
                <a:latin typeface="Aptos" panose="020B0004020202020204" pitchFamily="34" charset="0"/>
              </a:rPr>
              <a:t>Why: Screen readers often browse links out of context.</a:t>
            </a:r>
          </a:p>
          <a:p>
            <a:r>
              <a:rPr lang="en-US" sz="2200" dirty="0">
                <a:latin typeface="Aptos" panose="020B0004020202020204" pitchFamily="34" charset="0"/>
              </a:rPr>
              <a:t>Avoid “click here” or “read more” as link text.</a:t>
            </a:r>
          </a:p>
          <a:p>
            <a:r>
              <a:rPr lang="en-US" sz="2200" dirty="0">
                <a:latin typeface="Aptos" panose="020B0004020202020204" pitchFamily="34" charset="0"/>
              </a:rPr>
              <a:t>“Chapter One” or “Download Table 3” are examples of ADA-compliant links.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576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766C6-F34E-90B4-EF77-5DB663EFA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7299C-AED1-E3C0-F31E-7ED5E5D94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466" y="311728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Aptos" panose="020B0004020202020204" pitchFamily="34" charset="0"/>
              </a:rPr>
              <a:t>Accessibility Checkers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6B0CD-345E-4BF7-252E-5855F2EDB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007" y="1129032"/>
            <a:ext cx="10018713" cy="33200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Aptos" panose="020B0004020202020204" pitchFamily="34" charset="0"/>
            </a:endParaRPr>
          </a:p>
          <a:p>
            <a:r>
              <a:rPr lang="en-US" sz="2200" dirty="0">
                <a:latin typeface="Aptos" panose="020B0004020202020204" pitchFamily="34" charset="0"/>
              </a:rPr>
              <a:t>All Microsoft Products have an accessibility checker.</a:t>
            </a:r>
          </a:p>
          <a:p>
            <a:r>
              <a:rPr lang="en-US" sz="2200" dirty="0">
                <a:latin typeface="Aptos" panose="020B0004020202020204" pitchFamily="34" charset="0"/>
              </a:rPr>
              <a:t> Double-check </a:t>
            </a:r>
            <a:r>
              <a:rPr lang="en-US" dirty="0">
                <a:latin typeface="Aptos" panose="020B0004020202020204" pitchFamily="34" charset="0"/>
              </a:rPr>
              <a:t>AI-generated alt text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Microsoft Word menu bar with the accessibility checker tool highlighted in the Review menu.">
            <a:extLst>
              <a:ext uri="{FF2B5EF4-FFF2-40B4-BE49-F238E27FC236}">
                <a16:creationId xmlns:a16="http://schemas.microsoft.com/office/drawing/2014/main" id="{13C98FF2-0C1F-0668-DF31-0E92CA89B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0457" y="3150389"/>
            <a:ext cx="10302949" cy="111011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D26963A-4D0A-6013-67EF-0DBAC3E1DCDF}"/>
              </a:ext>
            </a:extLst>
          </p:cNvPr>
          <p:cNvSpPr txBox="1">
            <a:spLocks/>
          </p:cNvSpPr>
          <p:nvPr/>
        </p:nvSpPr>
        <p:spPr>
          <a:xfrm>
            <a:off x="1937673" y="3537935"/>
            <a:ext cx="10018713" cy="3320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dirty="0">
              <a:latin typeface="Aptos" panose="020B0004020202020204" pitchFamily="34" charset="0"/>
            </a:endParaRPr>
          </a:p>
          <a:p>
            <a:r>
              <a:rPr lang="en-US" sz="2200" dirty="0">
                <a:solidFill>
                  <a:srgbClr val="0070C0"/>
                </a:solidFill>
                <a:latin typeface="Aptos" panose="020B00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Adobe Acrobat accessibility instructions</a:t>
            </a:r>
            <a:r>
              <a:rPr lang="en-US" sz="2200" dirty="0">
                <a:solidFill>
                  <a:srgbClr val="0070C0"/>
                </a:solidFill>
                <a:latin typeface="Aptos" panose="020B00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76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A60C1-D992-717C-CCDC-F81387D10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7D874-0CC9-AF2D-DA48-12569A36C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963" y="0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Aptos" panose="020B0004020202020204" pitchFamily="34" charset="0"/>
              </a:rPr>
              <a:t>Best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1103C5-0ECE-B688-B72C-0F1620E23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4342" y="1859973"/>
            <a:ext cx="10018713" cy="4436918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latin typeface="Aptos" panose="020B0004020202020204" pitchFamily="34" charset="0"/>
              </a:rPr>
              <a:t>Focus on basic items first: 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Use formatting styles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Include alternative text or mark images as descriptive</a:t>
            </a:r>
          </a:p>
          <a:p>
            <a:r>
              <a:rPr lang="en-US" dirty="0">
                <a:latin typeface="Aptos" panose="020B0004020202020204" pitchFamily="34" charset="0"/>
              </a:rPr>
              <a:t> Then move on to more complex concerns: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Edit fonts to ensure they are clear and not overly stylistic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Edit your headings styles to ensure the font is clear and the color of the fonts are high contrast colors (black is preferred on a white background)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Double check that the alternative text is descriptive enough (if it is too long for the alt-text box, consider including the description in the body text).</a:t>
            </a:r>
          </a:p>
          <a:p>
            <a:r>
              <a:rPr lang="en-US" dirty="0">
                <a:latin typeface="Aptos" panose="020B0004020202020204" pitchFamily="34" charset="0"/>
              </a:rPr>
              <a:t> Remember that accessibility checkers are not perfect, and manual checking will also be needed!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Items to manually check include: page numbers, heading/reading order, language clarity, fillable text/forms</a:t>
            </a:r>
          </a:p>
          <a:p>
            <a:pPr marL="0" indent="0">
              <a:buNone/>
            </a:pPr>
            <a:endParaRPr lang="en-US" dirty="0">
              <a:latin typeface="Aptos" panose="020B00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168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0B9E3-0629-AA5A-8DD2-4CBE38E28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58A92-A1A0-0FE1-C638-E6E004FBD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466" y="311728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Aptos" panose="020B0004020202020204" pitchFamily="34" charset="0"/>
              </a:rPr>
              <a:t>Free Screen Readers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E380C9-4962-40C9-8574-A0E062C70E9E}"/>
              </a:ext>
            </a:extLst>
          </p:cNvPr>
          <p:cNvSpPr txBox="1"/>
          <p:nvPr/>
        </p:nvSpPr>
        <p:spPr>
          <a:xfrm>
            <a:off x="2348344" y="1963882"/>
            <a:ext cx="8312728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200" b="1" dirty="0">
                <a:latin typeface="Aptos" panose="020B0004020202020204" pitchFamily="34" charset="0"/>
              </a:rPr>
              <a:t>Windows</a:t>
            </a:r>
          </a:p>
          <a:p>
            <a:pPr marL="800100" lvl="1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Aptos" panose="020B0004020202020204" pitchFamily="34" charset="0"/>
              </a:rPr>
              <a:t>NVDA (</a:t>
            </a:r>
            <a:r>
              <a:rPr lang="en-US" b="1" dirty="0" err="1">
                <a:latin typeface="Aptos" panose="020B0004020202020204" pitchFamily="34" charset="0"/>
              </a:rPr>
              <a:t>NonVisual</a:t>
            </a:r>
            <a:r>
              <a:rPr lang="en-US" b="1" dirty="0">
                <a:latin typeface="Aptos" panose="020B0004020202020204" pitchFamily="34" charset="0"/>
              </a:rPr>
              <a:t> Desktop Access):</a:t>
            </a:r>
            <a:r>
              <a:rPr lang="en-US" dirty="0">
                <a:latin typeface="Aptos" panose="020B0004020202020204" pitchFamily="34" charset="0"/>
              </a:rPr>
              <a:t> A free, open-source, and widely used screen reader developed by NV Access, compatible with Windows 8.1 and later. It supports browsers (Firefox, Chrome), email, and office applications.</a:t>
            </a:r>
          </a:p>
          <a:p>
            <a:pPr marL="742950" lvl="1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Aptos" panose="020B0004020202020204" pitchFamily="34" charset="0"/>
              </a:rPr>
              <a:t>Windows Narrator: </a:t>
            </a:r>
            <a:r>
              <a:rPr lang="en-US" dirty="0">
                <a:latin typeface="Aptos" panose="020B0004020202020204" pitchFamily="34" charset="0"/>
              </a:rPr>
              <a:t>A built-in screen reader available in Windows 10 and 11.</a:t>
            </a:r>
          </a:p>
          <a:p>
            <a:pPr marL="742950" lvl="1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en-US" dirty="0">
              <a:latin typeface="Aptos" panose="020B0004020202020204" pitchFamily="34" charset="0"/>
            </a:endParaRPr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latin typeface="Aptos" panose="020B0004020202020204" pitchFamily="34" charset="0"/>
              </a:rPr>
              <a:t>Apple</a:t>
            </a:r>
          </a:p>
          <a:p>
            <a:pPr marL="742950" lvl="1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US" b="1" dirty="0" err="1">
                <a:latin typeface="Aptos" panose="020B0004020202020204" pitchFamily="34" charset="0"/>
              </a:rPr>
              <a:t>VoiceOver</a:t>
            </a:r>
            <a:r>
              <a:rPr lang="en-US" b="1" dirty="0">
                <a:latin typeface="Aptos" panose="020B0004020202020204" pitchFamily="34" charset="0"/>
              </a:rPr>
              <a:t>: </a:t>
            </a:r>
            <a:r>
              <a:rPr lang="en-US" dirty="0">
                <a:latin typeface="Aptos" panose="020B0004020202020204" pitchFamily="34" charset="0"/>
              </a:rPr>
              <a:t>Built into all Apple devices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681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0F258-92FA-3923-965D-B91740955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E5E0F-E164-D566-F523-F970DCF62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466" y="311728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Aptos" panose="020B0004020202020204" pitchFamily="34" charset="0"/>
              </a:rPr>
              <a:t>Additional Resource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9F7F38-1EE0-745C-7ADC-956BC5E274A0}"/>
              </a:ext>
            </a:extLst>
          </p:cNvPr>
          <p:cNvSpPr txBox="1"/>
          <p:nvPr/>
        </p:nvSpPr>
        <p:spPr>
          <a:xfrm>
            <a:off x="2348344" y="1963882"/>
            <a:ext cx="8312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0070C0"/>
                </a:solidFill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Rutgers guide to making your ETD accessible</a:t>
            </a:r>
            <a:endParaRPr lang="en-US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429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899FC-E662-D7F8-FD48-0233D5596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4195" y="1988796"/>
            <a:ext cx="10018713" cy="380933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Aptos" panose="020B0004020202020204" pitchFamily="34" charset="0"/>
              </a:rPr>
              <a:t>Regulation:</a:t>
            </a:r>
          </a:p>
          <a:p>
            <a:r>
              <a:rPr lang="en-US" dirty="0">
                <a:latin typeface="Aptos" panose="020B0004020202020204" pitchFamily="34" charset="0"/>
              </a:rPr>
              <a:t>Title II of the ADA requires state and local governments to ensure that their digital services (websites, mobile apps) are accessible to individuals with disabilities.</a:t>
            </a:r>
          </a:p>
          <a:p>
            <a:endParaRPr lang="en-US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Aptos" panose="020B0004020202020204" pitchFamily="34" charset="0"/>
              </a:rPr>
              <a:t>Standards Referenced:</a:t>
            </a:r>
          </a:p>
          <a:p>
            <a:r>
              <a:rPr lang="en-US" dirty="0">
                <a:latin typeface="Aptos" panose="020B0004020202020204" pitchFamily="34" charset="0"/>
              </a:rPr>
              <a:t>WCAG 2.1 Level AA is the benchmark for technical compliance.</a:t>
            </a:r>
          </a:p>
          <a:p>
            <a:endParaRPr lang="en-US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Aptos" panose="020B0004020202020204" pitchFamily="34" charset="0"/>
              </a:rPr>
              <a:t>Compliance Deadline:</a:t>
            </a:r>
          </a:p>
          <a:p>
            <a:r>
              <a:rPr lang="en-US" dirty="0">
                <a:latin typeface="Aptos" panose="020B0004020202020204" pitchFamily="34" charset="0"/>
              </a:rPr>
              <a:t>April 24, 2026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E769EE-1EC7-E419-1616-D5C2081BC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18562" y="311727"/>
            <a:ext cx="10018713" cy="1752599"/>
          </a:xfrm>
        </p:spPr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ADA Title II Regulations</a:t>
            </a:r>
          </a:p>
        </p:txBody>
      </p:sp>
    </p:spTree>
    <p:extLst>
      <p:ext uri="{BB962C8B-B14F-4D97-AF65-F5344CB8AC3E}">
        <p14:creationId xmlns:p14="http://schemas.microsoft.com/office/powerpoint/2010/main" val="2272018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1CCB39-8354-A83D-1213-9ABDBEAEB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B826E-EB7E-7890-0F9C-35B92D442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368" y="2253893"/>
            <a:ext cx="10550013" cy="1752599"/>
          </a:xfrm>
        </p:spPr>
        <p:txBody>
          <a:bodyPr>
            <a:normAutofit/>
          </a:bodyPr>
          <a:lstStyle/>
          <a:p>
            <a:r>
              <a:rPr lang="en-US" b="1" dirty="0">
                <a:latin typeface="Aptos" panose="020B0004020202020204" pitchFamily="34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884543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24A3E-C513-20C8-8160-1CEA37326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739A0-E23E-B9AE-A2F9-2A1138DA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7712" y="1375733"/>
            <a:ext cx="10018713" cy="3809331"/>
          </a:xfrm>
        </p:spPr>
        <p:txBody>
          <a:bodyPr>
            <a:normAutofit/>
          </a:bodyPr>
          <a:lstStyle/>
          <a:p>
            <a:r>
              <a:rPr lang="en-US" dirty="0">
                <a:latin typeface="Aptos" panose="020B0004020202020204" pitchFamily="34" charset="0"/>
              </a:rPr>
              <a:t>The GSAPP Dissertation Formatting Style Guide speaks mostly to APA formatting.</a:t>
            </a:r>
          </a:p>
          <a:p>
            <a:endParaRPr lang="en-US" dirty="0">
              <a:latin typeface="Aptos" panose="020B0004020202020204" pitchFamily="34" charset="0"/>
            </a:endParaRPr>
          </a:p>
          <a:p>
            <a:r>
              <a:rPr lang="en-US" dirty="0">
                <a:latin typeface="Aptos" panose="020B0004020202020204" pitchFamily="34" charset="0"/>
              </a:rPr>
              <a:t>ADA regulations speak to the accessibility of the document.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93FE03-4740-2B83-AD06-093B79CFB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392" y="685800"/>
            <a:ext cx="10018713" cy="1752599"/>
          </a:xfrm>
        </p:spPr>
        <p:txBody>
          <a:bodyPr>
            <a:normAutofit fontScale="90000"/>
          </a:bodyPr>
          <a:lstStyle/>
          <a:p>
            <a:pPr algn="l"/>
            <a:r>
              <a:rPr lang="en-US" sz="4400" dirty="0">
                <a:latin typeface="Aptos" panose="020B0004020202020204" pitchFamily="34" charset="0"/>
              </a:rPr>
              <a:t>The GSAPP Dissertation Formatting Style Guide vs. ADA Regulations:</a:t>
            </a:r>
            <a:br>
              <a:rPr lang="en-US" b="1" dirty="0">
                <a:latin typeface="Aptos" panose="020B0004020202020204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09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18FB4-2E9C-067D-8814-D99781420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465" y="1691148"/>
            <a:ext cx="10018713" cy="4100052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latin typeface="Aptos" panose="020B0004020202020204" pitchFamily="34" charset="0"/>
              </a:rPr>
              <a:t>Sans serif font (APA recommends Arial or Calibri)</a:t>
            </a:r>
          </a:p>
          <a:p>
            <a:r>
              <a:rPr lang="en-US" dirty="0">
                <a:latin typeface="Aptos" panose="020B0004020202020204" pitchFamily="34" charset="0"/>
              </a:rPr>
              <a:t>12 pt font or larger</a:t>
            </a:r>
          </a:p>
          <a:p>
            <a:r>
              <a:rPr lang="en-US" dirty="0">
                <a:latin typeface="Aptos" panose="020B0004020202020204" pitchFamily="34" charset="0"/>
              </a:rPr>
              <a:t>Do not utilize images of text</a:t>
            </a:r>
          </a:p>
          <a:p>
            <a:r>
              <a:rPr lang="en-US" dirty="0">
                <a:latin typeface="Aptos" panose="020B0004020202020204" pitchFamily="34" charset="0"/>
              </a:rPr>
              <a:t>Strong contrast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Why: Low contrast can make content hard to read or understand for users with visual impairments, including color blindness.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WCAG requires normal text to be at least 4.5:1 and large text (18 pt or 14 pt bold and above) to be at least 3:1.</a:t>
            </a:r>
          </a:p>
          <a:p>
            <a:pPr lvl="1"/>
            <a:r>
              <a:rPr lang="en-US" dirty="0">
                <a:solidFill>
                  <a:srgbClr val="0070C0"/>
                </a:solidFill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 contrast checker</a:t>
            </a:r>
            <a:endParaRPr lang="en-US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pPr lvl="1"/>
            <a:r>
              <a:rPr lang="en-US" dirty="0">
                <a:latin typeface="Aptos" panose="020B0004020202020204" pitchFamily="34" charset="0"/>
              </a:rPr>
              <a:t>Hex Value for Black: 000000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Hex Value for White: FFFFFF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26118C9-AD27-9476-AA80-867587475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3137" y="420329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Aptos" panose="020B0004020202020204" pitchFamily="34" charset="0"/>
              </a:rPr>
              <a:t>Use of Text</a:t>
            </a:r>
          </a:p>
        </p:txBody>
      </p:sp>
    </p:spTree>
    <p:extLst>
      <p:ext uri="{BB962C8B-B14F-4D97-AF65-F5344CB8AC3E}">
        <p14:creationId xmlns:p14="http://schemas.microsoft.com/office/powerpoint/2010/main" val="131928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550A7-F34C-0510-997B-9B38D90F1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ABBDC-3C0C-F348-2297-B19A250C3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0956" y="548149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Aptos" panose="020B0004020202020204" pitchFamily="34" charset="0"/>
              </a:rPr>
              <a:t>Use of Color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A135A-2022-B6FA-EBC0-867148CF0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1456" y="2348231"/>
            <a:ext cx="10018713" cy="3124201"/>
          </a:xfrm>
        </p:spPr>
        <p:txBody>
          <a:bodyPr/>
          <a:lstStyle/>
          <a:p>
            <a:r>
              <a:rPr lang="en-US" sz="2200" dirty="0">
                <a:latin typeface="Aptos" panose="020B0004020202020204" pitchFamily="34" charset="0"/>
              </a:rPr>
              <a:t>Any information conveyed through color must also be paired with text or another visual indicator to ensure clarity.</a:t>
            </a:r>
          </a:p>
          <a:p>
            <a:r>
              <a:rPr lang="en-US" sz="2200" dirty="0">
                <a:latin typeface="Aptos" panose="020B0004020202020204" pitchFamily="34" charset="0"/>
              </a:rPr>
              <a:t>Why: Color-only cues can make content hard to read or understand for users with visual impairments, including color blindness.</a:t>
            </a:r>
          </a:p>
          <a:p>
            <a:r>
              <a:rPr lang="en-US" sz="2200" dirty="0">
                <a:latin typeface="Aptos" panose="020B0004020202020204" pitchFamily="34" charset="0"/>
              </a:rPr>
              <a:t>Don’t forget to check your contrast levels.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661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E16EE-6E90-645D-277A-5B758D86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788" y="194188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Aptos" panose="020B0004020202020204" pitchFamily="34" charset="0"/>
              </a:rPr>
              <a:t>Use of Color – Non-compliant</a:t>
            </a:r>
          </a:p>
        </p:txBody>
      </p:sp>
      <p:pic>
        <p:nvPicPr>
          <p:cNvPr id="7" name="Picture 6" descr="A chart that only uses color to differentiate data.">
            <a:extLst>
              <a:ext uri="{FF2B5EF4-FFF2-40B4-BE49-F238E27FC236}">
                <a16:creationId xmlns:a16="http://schemas.microsoft.com/office/drawing/2014/main" id="{FD3310D1-2678-B552-078E-16A5125FF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3426" y="2458065"/>
            <a:ext cx="6198317" cy="31561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D7A2A2E-CB9A-2CB4-71E1-0A18C9304007}"/>
              </a:ext>
            </a:extLst>
          </p:cNvPr>
          <p:cNvSpPr txBox="1"/>
          <p:nvPr/>
        </p:nvSpPr>
        <p:spPr>
          <a:xfrm>
            <a:off x="5481595" y="2055947"/>
            <a:ext cx="2130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tos" panose="020B0004020202020204" pitchFamily="34" charset="0"/>
              </a:rPr>
              <a:t>Non-compliant</a:t>
            </a:r>
          </a:p>
        </p:txBody>
      </p:sp>
    </p:spTree>
    <p:extLst>
      <p:ext uri="{BB962C8B-B14F-4D97-AF65-F5344CB8AC3E}">
        <p14:creationId xmlns:p14="http://schemas.microsoft.com/office/powerpoint/2010/main" val="1630784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16732-BB05-A075-7E03-D93BD1BCB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39B00-6D1E-22E6-DF01-0514F938D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788" y="194188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Aptos" panose="020B0004020202020204" pitchFamily="34" charset="0"/>
              </a:rPr>
              <a:t>Use of Color - Compliant</a:t>
            </a:r>
          </a:p>
        </p:txBody>
      </p:sp>
      <p:pic>
        <p:nvPicPr>
          <p:cNvPr id="9" name="Picture 8" descr="A chart that uses color and design elements (e.g., dots and dashes) to differentiate data.">
            <a:extLst>
              <a:ext uri="{FF2B5EF4-FFF2-40B4-BE49-F238E27FC236}">
                <a16:creationId xmlns:a16="http://schemas.microsoft.com/office/drawing/2014/main" id="{875FBD61-DA13-AC1B-CA2E-F616812F5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9368" y="2501985"/>
            <a:ext cx="6323275" cy="32302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8109F-1AF9-1F8E-8F67-AB9D19C1B839}"/>
              </a:ext>
            </a:extLst>
          </p:cNvPr>
          <p:cNvSpPr txBox="1"/>
          <p:nvPr/>
        </p:nvSpPr>
        <p:spPr>
          <a:xfrm>
            <a:off x="5530756" y="2095276"/>
            <a:ext cx="2130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tos" panose="020B0004020202020204" pitchFamily="34" charset="0"/>
              </a:rPr>
              <a:t>Compliant</a:t>
            </a:r>
          </a:p>
        </p:txBody>
      </p:sp>
    </p:spTree>
    <p:extLst>
      <p:ext uri="{BB962C8B-B14F-4D97-AF65-F5344CB8AC3E}">
        <p14:creationId xmlns:p14="http://schemas.microsoft.com/office/powerpoint/2010/main" val="3656007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F67C4-24B9-E982-0DE6-62E3FB5F9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0FCEB-496E-E06C-97AB-93B2C39A1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466" y="311728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Aptos" panose="020B0004020202020204" pitchFamily="34" charset="0"/>
              </a:rPr>
              <a:t>Shape, Size, and 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FE9E3-06FB-76F5-475B-FB7E75EB4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1960" y="1825223"/>
            <a:ext cx="10018713" cy="3124201"/>
          </a:xfrm>
        </p:spPr>
        <p:txBody>
          <a:bodyPr/>
          <a:lstStyle/>
          <a:p>
            <a:r>
              <a:rPr lang="en-US" sz="2200" dirty="0">
                <a:latin typeface="Aptos" panose="020B0004020202020204" pitchFamily="34" charset="0"/>
              </a:rPr>
              <a:t>Present content in a way that does not depend on references to shape, size or position for understanding. </a:t>
            </a:r>
          </a:p>
          <a:p>
            <a:r>
              <a:rPr lang="en-US" sz="2200" dirty="0">
                <a:latin typeface="Aptos" panose="020B0004020202020204" pitchFamily="34" charset="0"/>
              </a:rPr>
              <a:t>Why: </a:t>
            </a:r>
            <a:r>
              <a:rPr lang="en-US" dirty="0"/>
              <a:t>Relying on the shape, size, and position can make content hard to read or understand for users with visual impairments.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032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5709A-4CAF-C943-53B0-C5B058F6E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56B80-DBCD-3D0C-70A8-A85369F1E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466" y="311728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Aptos" panose="020B0004020202020204" pitchFamily="34" charset="0"/>
              </a:rPr>
              <a:t>Heading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D5C13-4064-074C-322F-5240728AE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1960" y="1825223"/>
            <a:ext cx="10018713" cy="3124201"/>
          </a:xfrm>
        </p:spPr>
        <p:txBody>
          <a:bodyPr/>
          <a:lstStyle/>
          <a:p>
            <a:r>
              <a:rPr lang="en-US" sz="2200" dirty="0">
                <a:latin typeface="Aptos" panose="020B0004020202020204" pitchFamily="34" charset="0"/>
              </a:rPr>
              <a:t>Organize content using heading styles in a sequential order without skipping levels, to enhance readability. </a:t>
            </a:r>
          </a:p>
          <a:p>
            <a:r>
              <a:rPr lang="en-US" sz="2200" dirty="0">
                <a:latin typeface="Aptos" panose="020B0004020202020204" pitchFamily="34" charset="0"/>
              </a:rPr>
              <a:t>Why: Headings provide structure and help screen readers navigate content</a:t>
            </a:r>
          </a:p>
          <a:p>
            <a:r>
              <a:rPr lang="en-US" sz="2200" dirty="0">
                <a:latin typeface="Aptos" panose="020B0004020202020204" pitchFamily="34" charset="0"/>
              </a:rPr>
              <a:t>Use built-in heading styles (e.g., H1, H2) rather than changing font size or making text bold. Ensure your heading styles align with APA formatting requirements.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Microsoft Word menu bar with the heading tool highlighted in the Home menu.">
            <a:extLst>
              <a:ext uri="{FF2B5EF4-FFF2-40B4-BE49-F238E27FC236}">
                <a16:creationId xmlns:a16="http://schemas.microsoft.com/office/drawing/2014/main" id="{93B31C3D-4AED-B763-242D-6549AF85C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173" y="4407372"/>
            <a:ext cx="10744200" cy="103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1643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Custom 1">
      <a:dk1>
        <a:sysClr val="windowText" lastClr="000000"/>
      </a:dk1>
      <a:lt1>
        <a:sysClr val="window" lastClr="FFFFFF"/>
      </a:lt1>
      <a:dk2>
        <a:srgbClr val="505046"/>
      </a:dk2>
      <a:lt2>
        <a:srgbClr val="FFFFFF"/>
      </a:lt2>
      <a:accent1>
        <a:srgbClr val="CC0000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C00000"/>
      </a:accent6>
      <a:hlink>
        <a:srgbClr val="CC9900"/>
      </a:hlink>
      <a:folHlink>
        <a:srgbClr val="666699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10AE93-9070-49AD-9973-013BF639DDE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13D737F-F8C6-4CDA-AF22-1F2284A59C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2D4542E-2DAB-4613-AE83-A00DC6FD0A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6852</TotalTime>
  <Words>880</Words>
  <Application>Microsoft Office PowerPoint</Application>
  <PresentationFormat>Widescreen</PresentationFormat>
  <Paragraphs>117</Paragraphs>
  <Slides>20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Parallax</vt:lpstr>
      <vt:lpstr>Dissertations, Theses, and ADA Compliance</vt:lpstr>
      <vt:lpstr>ADA Title II Regulations</vt:lpstr>
      <vt:lpstr>The GSAPP Dissertation Formatting Style Guide vs. ADA Regulations: </vt:lpstr>
      <vt:lpstr>Use of Text</vt:lpstr>
      <vt:lpstr>Use of Color</vt:lpstr>
      <vt:lpstr>Use of Color – Non-compliant</vt:lpstr>
      <vt:lpstr>Use of Color - Compliant</vt:lpstr>
      <vt:lpstr>Shape, Size, and Position</vt:lpstr>
      <vt:lpstr>Heading Styles</vt:lpstr>
      <vt:lpstr>Tables</vt:lpstr>
      <vt:lpstr>Tables (continued)</vt:lpstr>
      <vt:lpstr>Alternative Text</vt:lpstr>
      <vt:lpstr>Tips for Writing Alternative Text</vt:lpstr>
      <vt:lpstr>Alt Text Example</vt:lpstr>
      <vt:lpstr>Links</vt:lpstr>
      <vt:lpstr>Accessibility Checkers</vt:lpstr>
      <vt:lpstr>Best Practices</vt:lpstr>
      <vt:lpstr>Free Screen Readers</vt:lpstr>
      <vt:lpstr>Additional Resource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Rice</dc:creator>
  <cp:lastModifiedBy>Daniel Rice</cp:lastModifiedBy>
  <cp:revision>19</cp:revision>
  <dcterms:created xsi:type="dcterms:W3CDTF">2026-02-02T14:45:14Z</dcterms:created>
  <dcterms:modified xsi:type="dcterms:W3CDTF">2026-08-26T17:05:58Z</dcterms:modified>
</cp:coreProperties>
</file>